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microsoft.com/office/2006/relationships/ui/userCustomization" Target="userCustomization/customUI.xml"/><Relationship Id="rId1" Type="http://schemas.openxmlformats.org/officeDocument/2006/relationships/officeDocument" Target="ppt/presentation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  <p:sldMasterId id="2147483649" r:id="rId2"/>
  </p:sldMasterIdLst>
  <p:notesMasterIdLst>
    <p:notesMasterId r:id="rId24"/>
  </p:notesMasterIdLst>
  <p:handoutMasterIdLst>
    <p:handoutMasterId r:id="rId25"/>
  </p:handoutMasterIdLst>
  <p:sldIdLst>
    <p:sldId id="754" r:id="rId3"/>
    <p:sldId id="806" r:id="rId4"/>
    <p:sldId id="1138" r:id="rId5"/>
    <p:sldId id="1140" r:id="rId6"/>
    <p:sldId id="968" r:id="rId7"/>
    <p:sldId id="969" r:id="rId8"/>
    <p:sldId id="1148" r:id="rId9"/>
    <p:sldId id="815" r:id="rId10"/>
    <p:sldId id="816" r:id="rId11"/>
    <p:sldId id="812" r:id="rId12"/>
    <p:sldId id="808" r:id="rId13"/>
    <p:sldId id="817" r:id="rId14"/>
    <p:sldId id="967" r:id="rId15"/>
    <p:sldId id="1132" r:id="rId16"/>
    <p:sldId id="1133" r:id="rId17"/>
    <p:sldId id="1149" r:id="rId18"/>
    <p:sldId id="1141" r:id="rId19"/>
    <p:sldId id="962" r:id="rId20"/>
    <p:sldId id="1130" r:id="rId21"/>
    <p:sldId id="764" r:id="rId22"/>
    <p:sldId id="855" r:id="rId23"/>
  </p:sldIdLst>
  <p:sldSz cx="9906000" cy="6858000" type="A4"/>
  <p:notesSz cx="6735763" cy="9866313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Frutiger LT 45 Ligh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Frutiger LT 45 Ligh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Frutiger LT 45 Ligh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Frutiger LT 45 Ligh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Frutiger LT 45 Light" pitchFamily="34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Frutiger LT 45 Light" pitchFamily="34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Frutiger LT 45 Light" pitchFamily="34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Frutiger LT 45 Light" pitchFamily="34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Frutiger LT 45 Light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bschnitt ohne Titel" id="{7916B26B-5F0E-4E33-9BA8-70F66EF6C805}">
          <p14:sldIdLst>
            <p14:sldId id="754"/>
            <p14:sldId id="806"/>
            <p14:sldId id="1138"/>
            <p14:sldId id="1140"/>
            <p14:sldId id="968"/>
            <p14:sldId id="969"/>
            <p14:sldId id="1148"/>
            <p14:sldId id="815"/>
            <p14:sldId id="816"/>
            <p14:sldId id="812"/>
            <p14:sldId id="808"/>
            <p14:sldId id="817"/>
            <p14:sldId id="967"/>
            <p14:sldId id="1132"/>
            <p14:sldId id="1133"/>
            <p14:sldId id="1149"/>
            <p14:sldId id="1141"/>
            <p14:sldId id="962"/>
            <p14:sldId id="1130"/>
            <p14:sldId id="764"/>
            <p14:sldId id="85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663" userDrawn="1">
          <p15:clr>
            <a:srgbClr val="A4A3A4"/>
          </p15:clr>
        </p15:guide>
        <p15:guide id="2" pos="584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23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einmann Jonas" initials="SJ" lastIdx="1" clrIdx="0">
    <p:extLst>
      <p:ext uri="{19B8F6BF-5375-455C-9EA6-DF929625EA0E}">
        <p15:presenceInfo xmlns:p15="http://schemas.microsoft.com/office/powerpoint/2012/main" userId="S-1-5-21-1438994124-3170606959-1155466703-32385" providerId="AD"/>
      </p:ext>
    </p:extLst>
  </p:cmAuthor>
  <p:cmAuthor id="2" name="Saxer Nicole" initials="SN" lastIdx="1" clrIdx="1">
    <p:extLst>
      <p:ext uri="{19B8F6BF-5375-455C-9EA6-DF929625EA0E}">
        <p15:presenceInfo xmlns:p15="http://schemas.microsoft.com/office/powerpoint/2012/main" userId="S::Nicole.Saxer@faellanden.ch::8110975f-e8c1-44e3-b447-d7e0664655a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ECE6"/>
    <a:srgbClr val="86ECFA"/>
    <a:srgbClr val="339933"/>
    <a:srgbClr val="003399"/>
    <a:srgbClr val="66FFCC"/>
    <a:srgbClr val="00CC00"/>
    <a:srgbClr val="299329"/>
    <a:srgbClr val="2A925C"/>
    <a:srgbClr val="D6D6F5"/>
    <a:srgbClr val="FFAC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27102A9-8310-4765-A935-A1911B00CA55}" styleName="Helle Formatvorlage 1 - Akz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Helle Formatvorlag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E8034E78-7F5D-4C2E-B375-FC64B27BC917}" styleName="Dunkle Formatvorlag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B344D84-9AFB-497E-A393-DC336BA19D2E}" styleName="Mittlere Formatvorlage 3 - Akz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29" autoAdjust="0"/>
    <p:restoredTop sz="95779" autoAdjust="0"/>
  </p:normalViewPr>
  <p:slideViewPr>
    <p:cSldViewPr>
      <p:cViewPr varScale="1">
        <p:scale>
          <a:sx n="110" d="100"/>
          <a:sy n="110" d="100"/>
        </p:scale>
        <p:origin x="882" y="102"/>
      </p:cViewPr>
      <p:guideLst>
        <p:guide orient="horz" pos="663"/>
        <p:guide pos="5842"/>
      </p:guideLst>
    </p:cSldViewPr>
  </p:slideViewPr>
  <p:outlineViewPr>
    <p:cViewPr>
      <p:scale>
        <a:sx n="33" d="100"/>
        <a:sy n="33" d="100"/>
      </p:scale>
      <p:origin x="0" y="696"/>
    </p:cViewPr>
    <p:sldLst>
      <p:sld r:id="rId1" collapse="1"/>
    </p:sldLst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75" d="100"/>
        <a:sy n="75" d="100"/>
      </p:scale>
      <p:origin x="0" y="3186"/>
    </p:cViewPr>
  </p:sorterViewPr>
  <p:notesViewPr>
    <p:cSldViewPr>
      <p:cViewPr>
        <p:scale>
          <a:sx n="100" d="100"/>
          <a:sy n="100" d="100"/>
        </p:scale>
        <p:origin x="-882" y="1770"/>
      </p:cViewPr>
      <p:guideLst>
        <p:guide orient="horz" pos="3110"/>
        <p:guide pos="212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310552670170645"/>
          <c:y val="4.9011865026269225E-2"/>
          <c:w val="0.71314024471575799"/>
          <c:h val="0.6615889297324452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PG_Erfolgsrechnung!$B$5:$B$6</c:f>
              <c:strCache>
                <c:ptCount val="2"/>
                <c:pt idx="0">
                  <c:v>BU 2025</c:v>
                </c:pt>
                <c:pt idx="1">
                  <c:v>Aufwand</c:v>
                </c:pt>
              </c:strCache>
            </c:strRef>
          </c:tx>
          <c:spPr>
            <a:solidFill>
              <a:srgbClr val="003399"/>
            </a:solidFill>
          </c:spPr>
          <c:invertIfNegative val="0"/>
          <c:cat>
            <c:strRef>
              <c:f>PG_Erfolgsrechnung!$A$7:$A$14</c:f>
              <c:strCache>
                <c:ptCount val="8"/>
                <c:pt idx="0">
                  <c:v>Präsidiales</c:v>
                </c:pt>
                <c:pt idx="1">
                  <c:v>Finanzen und Steuern</c:v>
                </c:pt>
                <c:pt idx="2">
                  <c:v>Bevölkerung und Sicherheit</c:v>
                </c:pt>
                <c:pt idx="3">
                  <c:v>Gesellschaft</c:v>
                </c:pt>
                <c:pt idx="4">
                  <c:v>Hochbau und Liegenschaften</c:v>
                </c:pt>
                <c:pt idx="5">
                  <c:v>Tiefbau und Werke</c:v>
                </c:pt>
                <c:pt idx="6">
                  <c:v>Bildung</c:v>
                </c:pt>
                <c:pt idx="7">
                  <c:v>Total Aufwand</c:v>
                </c:pt>
              </c:strCache>
            </c:strRef>
          </c:cat>
          <c:val>
            <c:numRef>
              <c:f>PG_Erfolgsrechnung!$B$7:$B$13</c:f>
              <c:numCache>
                <c:formatCode>#\ ###\ ##0</c:formatCode>
                <c:ptCount val="7"/>
                <c:pt idx="0">
                  <c:v>4876</c:v>
                </c:pt>
                <c:pt idx="1">
                  <c:v>1902</c:v>
                </c:pt>
                <c:pt idx="2">
                  <c:v>2103</c:v>
                </c:pt>
                <c:pt idx="3">
                  <c:v>25802</c:v>
                </c:pt>
                <c:pt idx="4">
                  <c:v>7039</c:v>
                </c:pt>
                <c:pt idx="5">
                  <c:v>15882</c:v>
                </c:pt>
                <c:pt idx="6">
                  <c:v>26604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88-4AEC-AAB3-49F9277B7988}"/>
            </c:ext>
          </c:extLst>
        </c:ser>
        <c:ser>
          <c:idx val="2"/>
          <c:order val="1"/>
          <c:tx>
            <c:strRef>
              <c:f>PG_Erfolgsrechnung!$C$5:$C$6</c:f>
              <c:strCache>
                <c:ptCount val="2"/>
                <c:pt idx="0">
                  <c:v>RG 2025</c:v>
                </c:pt>
                <c:pt idx="1">
                  <c:v>Aufwand</c:v>
                </c:pt>
              </c:strCache>
            </c:strRef>
          </c:tx>
          <c:spPr>
            <a:solidFill>
              <a:srgbClr val="339933"/>
            </a:solidFill>
          </c:spPr>
          <c:invertIfNegative val="0"/>
          <c:cat>
            <c:strRef>
              <c:f>PG_Erfolgsrechnung!$A$7:$A$14</c:f>
              <c:strCache>
                <c:ptCount val="8"/>
                <c:pt idx="0">
                  <c:v>Präsidiales</c:v>
                </c:pt>
                <c:pt idx="1">
                  <c:v>Finanzen und Steuern</c:v>
                </c:pt>
                <c:pt idx="2">
                  <c:v>Bevölkerung und Sicherheit</c:v>
                </c:pt>
                <c:pt idx="3">
                  <c:v>Gesellschaft</c:v>
                </c:pt>
                <c:pt idx="4">
                  <c:v>Hochbau und Liegenschaften</c:v>
                </c:pt>
                <c:pt idx="5">
                  <c:v>Tiefbau und Werke</c:v>
                </c:pt>
                <c:pt idx="6">
                  <c:v>Bildung</c:v>
                </c:pt>
                <c:pt idx="7">
                  <c:v>Total Aufwand</c:v>
                </c:pt>
              </c:strCache>
            </c:strRef>
          </c:cat>
          <c:val>
            <c:numRef>
              <c:f>PG_Erfolgsrechnung!$C$7:$C$13</c:f>
              <c:numCache>
                <c:formatCode>#\ ###\ ##0</c:formatCode>
                <c:ptCount val="7"/>
                <c:pt idx="0">
                  <c:v>4873</c:v>
                </c:pt>
                <c:pt idx="1">
                  <c:v>2022</c:v>
                </c:pt>
                <c:pt idx="2">
                  <c:v>1994</c:v>
                </c:pt>
                <c:pt idx="3">
                  <c:v>26476</c:v>
                </c:pt>
                <c:pt idx="4">
                  <c:v>6484</c:v>
                </c:pt>
                <c:pt idx="5">
                  <c:v>15624</c:v>
                </c:pt>
                <c:pt idx="6">
                  <c:v>25946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088-4AEC-AAB3-49F9277B7988}"/>
            </c:ext>
          </c:extLst>
        </c:ser>
        <c:ser>
          <c:idx val="1"/>
          <c:order val="2"/>
          <c:tx>
            <c:strRef>
              <c:f>PG_Erfolgsrechnung!$D$5:$D$6</c:f>
              <c:strCache>
                <c:ptCount val="2"/>
                <c:pt idx="0">
                  <c:v>BU 2026</c:v>
                </c:pt>
                <c:pt idx="1">
                  <c:v>Aufwand</c:v>
                </c:pt>
              </c:strCache>
            </c:strRef>
          </c:tx>
          <c:spPr>
            <a:solidFill>
              <a:srgbClr val="AAECE6"/>
            </a:solidFill>
          </c:spPr>
          <c:invertIfNegative val="0"/>
          <c:cat>
            <c:strRef>
              <c:f>PG_Erfolgsrechnung!$A$7:$A$14</c:f>
              <c:strCache>
                <c:ptCount val="8"/>
                <c:pt idx="0">
                  <c:v>Präsidiales</c:v>
                </c:pt>
                <c:pt idx="1">
                  <c:v>Finanzen und Steuern</c:v>
                </c:pt>
                <c:pt idx="2">
                  <c:v>Bevölkerung und Sicherheit</c:v>
                </c:pt>
                <c:pt idx="3">
                  <c:v>Gesellschaft</c:v>
                </c:pt>
                <c:pt idx="4">
                  <c:v>Hochbau und Liegenschaften</c:v>
                </c:pt>
                <c:pt idx="5">
                  <c:v>Tiefbau und Werke</c:v>
                </c:pt>
                <c:pt idx="6">
                  <c:v>Bildung</c:v>
                </c:pt>
                <c:pt idx="7">
                  <c:v>Total Aufwand</c:v>
                </c:pt>
              </c:strCache>
            </c:strRef>
          </c:cat>
          <c:val>
            <c:numRef>
              <c:f>PG_Erfolgsrechnung!$D$7:$D$13</c:f>
              <c:numCache>
                <c:formatCode>#\ ###\ ##0</c:formatCode>
                <c:ptCount val="7"/>
                <c:pt idx="0">
                  <c:v>5464</c:v>
                </c:pt>
                <c:pt idx="1">
                  <c:v>2068</c:v>
                </c:pt>
                <c:pt idx="2">
                  <c:v>2097</c:v>
                </c:pt>
                <c:pt idx="3">
                  <c:v>26660</c:v>
                </c:pt>
                <c:pt idx="4">
                  <c:v>7596</c:v>
                </c:pt>
                <c:pt idx="5">
                  <c:v>15204</c:v>
                </c:pt>
                <c:pt idx="6">
                  <c:v>26993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088-4AEC-AAB3-49F9277B79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0229488"/>
        <c:axId val="400222432"/>
      </c:barChart>
      <c:catAx>
        <c:axId val="4002294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txPr>
          <a:bodyPr rot="-1800000" vert="horz"/>
          <a:lstStyle/>
          <a:p>
            <a:pPr>
              <a:defRPr sz="1100" baseline="0">
                <a:latin typeface="Verdana" panose="020B0604030504040204" pitchFamily="34" charset="0"/>
              </a:defRPr>
            </a:pPr>
            <a:endParaRPr lang="de-DE"/>
          </a:p>
        </c:txPr>
        <c:crossAx val="400222432"/>
        <c:crosses val="autoZero"/>
        <c:auto val="1"/>
        <c:lblAlgn val="ctr"/>
        <c:lblOffset val="100"/>
        <c:noMultiLvlLbl val="0"/>
      </c:catAx>
      <c:valAx>
        <c:axId val="400222432"/>
        <c:scaling>
          <c:orientation val="minMax"/>
        </c:scaling>
        <c:delete val="0"/>
        <c:axPos val="l"/>
        <c:majorGridlines/>
        <c:numFmt formatCode="#\ ###\ ##0" sourceLinked="1"/>
        <c:majorTickMark val="out"/>
        <c:minorTickMark val="none"/>
        <c:tickLblPos val="nextTo"/>
        <c:txPr>
          <a:bodyPr/>
          <a:lstStyle/>
          <a:p>
            <a:pPr>
              <a:defRPr sz="1200" baseline="0">
                <a:latin typeface="Verdana" panose="020B0604030504040204" pitchFamily="34" charset="0"/>
              </a:defRPr>
            </a:pPr>
            <a:endParaRPr lang="de-DE"/>
          </a:p>
        </c:txPr>
        <c:crossAx val="4002294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0790880069715543"/>
          <c:y val="0.37891631003391296"/>
          <c:w val="0.19047558177792398"/>
          <c:h val="0.14996568277791558"/>
        </c:manualLayout>
      </c:layout>
      <c:overlay val="0"/>
      <c:txPr>
        <a:bodyPr/>
        <a:lstStyle/>
        <a:p>
          <a:pPr>
            <a:defRPr sz="1200" baseline="0">
              <a:latin typeface="Verdana" panose="020B0604030504040204" pitchFamily="34" charset="0"/>
            </a:defRPr>
          </a:pPr>
          <a:endParaRPr lang="de-DE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616550257095834"/>
          <c:y val="2.3248095627705176E-2"/>
          <c:w val="0.7122053504736342"/>
          <c:h val="0.717979403865666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PG_Erfolgsrechnung!$B$18:$B$19</c:f>
              <c:strCache>
                <c:ptCount val="2"/>
                <c:pt idx="0">
                  <c:v>BU 2025</c:v>
                </c:pt>
                <c:pt idx="1">
                  <c:v>Ertrag</c:v>
                </c:pt>
              </c:strCache>
            </c:strRef>
          </c:tx>
          <c:spPr>
            <a:solidFill>
              <a:srgbClr val="003399"/>
            </a:solidFill>
          </c:spPr>
          <c:invertIfNegative val="0"/>
          <c:cat>
            <c:strRef>
              <c:f>PG_Erfolgsrechnung!$A$20:$A$27</c:f>
              <c:strCache>
                <c:ptCount val="8"/>
                <c:pt idx="0">
                  <c:v>Präsidiales</c:v>
                </c:pt>
                <c:pt idx="1">
                  <c:v>Finanzen und Steuern</c:v>
                </c:pt>
                <c:pt idx="2">
                  <c:v>Bevölkerung und Sicherheit</c:v>
                </c:pt>
                <c:pt idx="3">
                  <c:v>Gesellschaft</c:v>
                </c:pt>
                <c:pt idx="4">
                  <c:v>Hochbau und Liegenschaften</c:v>
                </c:pt>
                <c:pt idx="5">
                  <c:v>Tiefbau und Werke</c:v>
                </c:pt>
                <c:pt idx="6">
                  <c:v>Bildung</c:v>
                </c:pt>
                <c:pt idx="7">
                  <c:v>Total Ertrag</c:v>
                </c:pt>
              </c:strCache>
            </c:strRef>
          </c:cat>
          <c:val>
            <c:numRef>
              <c:f>PG_Erfolgsrechnung!$B$20:$B$26</c:f>
              <c:numCache>
                <c:formatCode>#\ ###\ ##0</c:formatCode>
                <c:ptCount val="7"/>
                <c:pt idx="0">
                  <c:v>1428</c:v>
                </c:pt>
                <c:pt idx="1">
                  <c:v>46409</c:v>
                </c:pt>
                <c:pt idx="2">
                  <c:v>525</c:v>
                </c:pt>
                <c:pt idx="3">
                  <c:v>14393</c:v>
                </c:pt>
                <c:pt idx="4">
                  <c:v>2438</c:v>
                </c:pt>
                <c:pt idx="5">
                  <c:v>15252</c:v>
                </c:pt>
                <c:pt idx="6">
                  <c:v>1408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D5-4E07-A80A-092AC0DEF05F}"/>
            </c:ext>
          </c:extLst>
        </c:ser>
        <c:ser>
          <c:idx val="2"/>
          <c:order val="1"/>
          <c:tx>
            <c:strRef>
              <c:f>PG_Erfolgsrechnung!$C$18:$C$19</c:f>
              <c:strCache>
                <c:ptCount val="2"/>
                <c:pt idx="0">
                  <c:v>RG 2025</c:v>
                </c:pt>
                <c:pt idx="1">
                  <c:v>Ertrag</c:v>
                </c:pt>
              </c:strCache>
            </c:strRef>
          </c:tx>
          <c:spPr>
            <a:solidFill>
              <a:srgbClr val="339933"/>
            </a:solidFill>
          </c:spPr>
          <c:invertIfNegative val="0"/>
          <c:cat>
            <c:strRef>
              <c:f>PG_Erfolgsrechnung!$A$20:$A$27</c:f>
              <c:strCache>
                <c:ptCount val="8"/>
                <c:pt idx="0">
                  <c:v>Präsidiales</c:v>
                </c:pt>
                <c:pt idx="1">
                  <c:v>Finanzen und Steuern</c:v>
                </c:pt>
                <c:pt idx="2">
                  <c:v>Bevölkerung und Sicherheit</c:v>
                </c:pt>
                <c:pt idx="3">
                  <c:v>Gesellschaft</c:v>
                </c:pt>
                <c:pt idx="4">
                  <c:v>Hochbau und Liegenschaften</c:v>
                </c:pt>
                <c:pt idx="5">
                  <c:v>Tiefbau und Werke</c:v>
                </c:pt>
                <c:pt idx="6">
                  <c:v>Bildung</c:v>
                </c:pt>
                <c:pt idx="7">
                  <c:v>Total Ertrag</c:v>
                </c:pt>
              </c:strCache>
            </c:strRef>
          </c:cat>
          <c:val>
            <c:numRef>
              <c:f>PG_Erfolgsrechnung!$C$20:$C$26</c:f>
              <c:numCache>
                <c:formatCode>#\ ###\ ##0</c:formatCode>
                <c:ptCount val="7"/>
                <c:pt idx="0">
                  <c:v>1502</c:v>
                </c:pt>
                <c:pt idx="1">
                  <c:v>49627</c:v>
                </c:pt>
                <c:pt idx="2">
                  <c:v>567</c:v>
                </c:pt>
                <c:pt idx="3">
                  <c:v>16417</c:v>
                </c:pt>
                <c:pt idx="4">
                  <c:v>2332</c:v>
                </c:pt>
                <c:pt idx="5">
                  <c:v>14895</c:v>
                </c:pt>
                <c:pt idx="6">
                  <c:v>1482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2D5-4E07-A80A-092AC0DEF05F}"/>
            </c:ext>
          </c:extLst>
        </c:ser>
        <c:ser>
          <c:idx val="1"/>
          <c:order val="2"/>
          <c:tx>
            <c:strRef>
              <c:f>PG_Erfolgsrechnung!$D$18:$D$19</c:f>
              <c:strCache>
                <c:ptCount val="2"/>
                <c:pt idx="0">
                  <c:v>BU 2026</c:v>
                </c:pt>
                <c:pt idx="1">
                  <c:v>Ertrag</c:v>
                </c:pt>
              </c:strCache>
            </c:strRef>
          </c:tx>
          <c:spPr>
            <a:solidFill>
              <a:srgbClr val="AAECE6"/>
            </a:solidFill>
          </c:spPr>
          <c:invertIfNegative val="0"/>
          <c:cat>
            <c:strRef>
              <c:f>PG_Erfolgsrechnung!$A$20:$A$27</c:f>
              <c:strCache>
                <c:ptCount val="8"/>
                <c:pt idx="0">
                  <c:v>Präsidiales</c:v>
                </c:pt>
                <c:pt idx="1">
                  <c:v>Finanzen und Steuern</c:v>
                </c:pt>
                <c:pt idx="2">
                  <c:v>Bevölkerung und Sicherheit</c:v>
                </c:pt>
                <c:pt idx="3">
                  <c:v>Gesellschaft</c:v>
                </c:pt>
                <c:pt idx="4">
                  <c:v>Hochbau und Liegenschaften</c:v>
                </c:pt>
                <c:pt idx="5">
                  <c:v>Tiefbau und Werke</c:v>
                </c:pt>
                <c:pt idx="6">
                  <c:v>Bildung</c:v>
                </c:pt>
                <c:pt idx="7">
                  <c:v>Total Ertrag</c:v>
                </c:pt>
              </c:strCache>
            </c:strRef>
          </c:cat>
          <c:val>
            <c:numRef>
              <c:f>PG_Erfolgsrechnung!$D$20:$D$26</c:f>
              <c:numCache>
                <c:formatCode>#\ ###\ ##0</c:formatCode>
                <c:ptCount val="7"/>
                <c:pt idx="0">
                  <c:v>1502</c:v>
                </c:pt>
                <c:pt idx="1">
                  <c:v>49283</c:v>
                </c:pt>
                <c:pt idx="2">
                  <c:v>422</c:v>
                </c:pt>
                <c:pt idx="3">
                  <c:v>14439</c:v>
                </c:pt>
                <c:pt idx="4">
                  <c:v>2539</c:v>
                </c:pt>
                <c:pt idx="5">
                  <c:v>14480</c:v>
                </c:pt>
                <c:pt idx="6">
                  <c:v>1888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2D5-4E07-A80A-092AC0DEF0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0223216"/>
        <c:axId val="400227136"/>
      </c:barChart>
      <c:catAx>
        <c:axId val="4002232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1800000" vert="horz" anchor="b" anchorCtr="0"/>
          <a:lstStyle/>
          <a:p>
            <a:pPr>
              <a:defRPr sz="1100" baseline="0">
                <a:ln>
                  <a:noFill/>
                </a:ln>
                <a:latin typeface="Verdana" panose="020B0604030504040204" pitchFamily="34" charset="0"/>
              </a:defRPr>
            </a:pPr>
            <a:endParaRPr lang="de-DE"/>
          </a:p>
        </c:txPr>
        <c:crossAx val="400227136"/>
        <c:crosses val="autoZero"/>
        <c:auto val="1"/>
        <c:lblAlgn val="ctr"/>
        <c:lblOffset val="100"/>
        <c:noMultiLvlLbl val="0"/>
      </c:catAx>
      <c:valAx>
        <c:axId val="400227136"/>
        <c:scaling>
          <c:orientation val="minMax"/>
          <c:max val="55000"/>
          <c:min val="500"/>
        </c:scaling>
        <c:delete val="0"/>
        <c:axPos val="l"/>
        <c:majorGridlines/>
        <c:numFmt formatCode="#\ ###\ ##0" sourceLinked="1"/>
        <c:majorTickMark val="out"/>
        <c:minorTickMark val="none"/>
        <c:tickLblPos val="nextTo"/>
        <c:txPr>
          <a:bodyPr/>
          <a:lstStyle/>
          <a:p>
            <a:pPr>
              <a:defRPr sz="1200" baseline="0">
                <a:latin typeface="Verdana" panose="020B0604030504040204" pitchFamily="34" charset="0"/>
              </a:defRPr>
            </a:pPr>
            <a:endParaRPr lang="de-DE"/>
          </a:p>
        </c:txPr>
        <c:crossAx val="400223216"/>
        <c:crosses val="autoZero"/>
        <c:crossBetween val="between"/>
        <c:majorUnit val="5000"/>
      </c:valAx>
    </c:plotArea>
    <c:legend>
      <c:legendPos val="r"/>
      <c:overlay val="0"/>
      <c:txPr>
        <a:bodyPr/>
        <a:lstStyle/>
        <a:p>
          <a:pPr>
            <a:defRPr sz="1200" baseline="0">
              <a:latin typeface="Verdana" panose="020B0604030504040204" pitchFamily="34" charset="0"/>
            </a:defRPr>
          </a:pPr>
          <a:endParaRPr lang="de-DE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Natürliche Personen Rechnungsjahr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Pt>
            <c:idx val="5"/>
            <c:invertIfNegative val="0"/>
            <c:bubble3D val="0"/>
            <c:spPr>
              <a:solidFill>
                <a:schemeClr val="accent2">
                  <a:lumMod val="75000"/>
                  <a:alpha val="7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0-6154-426D-8E12-E13E01DF2897}"/>
              </c:ext>
            </c:extLst>
          </c:dPt>
          <c:cat>
            <c:strRef>
              <c:f>Tabelle1!$A$2:$A$7</c:f>
              <c:strCache>
                <c:ptCount val="6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BU 2025</c:v>
                </c:pt>
              </c:strCache>
            </c:strRef>
          </c:cat>
          <c:val>
            <c:numRef>
              <c:f>Tabelle1!$B$2:$B$7</c:f>
              <c:numCache>
                <c:formatCode>#,##0</c:formatCode>
                <c:ptCount val="6"/>
                <c:pt idx="0">
                  <c:v>26755</c:v>
                </c:pt>
                <c:pt idx="1">
                  <c:v>27327</c:v>
                </c:pt>
                <c:pt idx="2">
                  <c:v>27486</c:v>
                </c:pt>
                <c:pt idx="3">
                  <c:v>27604</c:v>
                </c:pt>
                <c:pt idx="4">
                  <c:v>28004</c:v>
                </c:pt>
                <c:pt idx="5">
                  <c:v>28500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31-47B5-9355-DE7223BE2991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Natürliche Personen frühere Jahre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Pt>
            <c:idx val="5"/>
            <c:invertIfNegative val="0"/>
            <c:bubble3D val="0"/>
            <c:spPr>
              <a:solidFill>
                <a:schemeClr val="accent2">
                  <a:lumMod val="40000"/>
                  <a:lumOff val="60000"/>
                  <a:alpha val="7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6154-426D-8E12-E13E01DF2897}"/>
              </c:ext>
            </c:extLst>
          </c:dPt>
          <c:cat>
            <c:strRef>
              <c:f>Tabelle1!$A$2:$A$7</c:f>
              <c:strCache>
                <c:ptCount val="6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BU 2025</c:v>
                </c:pt>
              </c:strCache>
            </c:strRef>
          </c:cat>
          <c:val>
            <c:numRef>
              <c:f>Tabelle1!$C$2:$C$7</c:f>
              <c:numCache>
                <c:formatCode>#,##0</c:formatCode>
                <c:ptCount val="6"/>
                <c:pt idx="0">
                  <c:v>3319</c:v>
                </c:pt>
                <c:pt idx="1">
                  <c:v>2878</c:v>
                </c:pt>
                <c:pt idx="2">
                  <c:v>4289</c:v>
                </c:pt>
                <c:pt idx="3">
                  <c:v>4154</c:v>
                </c:pt>
                <c:pt idx="4">
                  <c:v>3852</c:v>
                </c:pt>
                <c:pt idx="5">
                  <c:v>3300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E31-47B5-9355-DE7223BE2991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Juristische Personen Rechnungsjahr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dPt>
            <c:idx val="5"/>
            <c:invertIfNegative val="0"/>
            <c:bubble3D val="0"/>
            <c:spPr>
              <a:solidFill>
                <a:schemeClr val="accent1">
                  <a:lumMod val="75000"/>
                  <a:alpha val="7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2-6154-426D-8E12-E13E01DF2897}"/>
              </c:ext>
            </c:extLst>
          </c:dPt>
          <c:cat>
            <c:strRef>
              <c:f>Tabelle1!$A$2:$A$7</c:f>
              <c:strCache>
                <c:ptCount val="6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BU 2025</c:v>
                </c:pt>
              </c:strCache>
            </c:strRef>
          </c:cat>
          <c:val>
            <c:numRef>
              <c:f>Tabelle1!$D$2:$D$7</c:f>
              <c:numCache>
                <c:formatCode>#,##0</c:formatCode>
                <c:ptCount val="6"/>
                <c:pt idx="0">
                  <c:v>6682</c:v>
                </c:pt>
                <c:pt idx="1">
                  <c:v>4988</c:v>
                </c:pt>
                <c:pt idx="2">
                  <c:v>5337</c:v>
                </c:pt>
                <c:pt idx="3">
                  <c:v>4873</c:v>
                </c:pt>
                <c:pt idx="4">
                  <c:v>3693</c:v>
                </c:pt>
                <c:pt idx="5">
                  <c:v>5100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E31-47B5-9355-DE7223BE2991}"/>
            </c:ext>
          </c:extLst>
        </c:ser>
        <c:ser>
          <c:idx val="3"/>
          <c:order val="3"/>
          <c:tx>
            <c:strRef>
              <c:f>Tabelle1!$E$1</c:f>
              <c:strCache>
                <c:ptCount val="1"/>
                <c:pt idx="0">
                  <c:v>Juristische Personen frühere Jahre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</c:spPr>
          <c:invertIfNegative val="0"/>
          <c:cat>
            <c:strRef>
              <c:f>Tabelle1!$A$2:$A$7</c:f>
              <c:strCache>
                <c:ptCount val="6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BU 2025</c:v>
                </c:pt>
              </c:strCache>
            </c:strRef>
          </c:cat>
          <c:val>
            <c:numRef>
              <c:f>Tabelle1!$E$2:$E$7</c:f>
              <c:numCache>
                <c:formatCode>#,##0</c:formatCode>
                <c:ptCount val="6"/>
                <c:pt idx="0">
                  <c:v>3029</c:v>
                </c:pt>
                <c:pt idx="1">
                  <c:v>2609</c:v>
                </c:pt>
                <c:pt idx="2">
                  <c:v>-882</c:v>
                </c:pt>
                <c:pt idx="3">
                  <c:v>-317</c:v>
                </c:pt>
                <c:pt idx="4">
                  <c:v>-1711</c:v>
                </c:pt>
                <c:pt idx="5">
                  <c:v>800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E31-47B5-9355-DE7223BE29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4817496"/>
        <c:axId val="334822200"/>
      </c:barChart>
      <c:catAx>
        <c:axId val="334817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solidFill>
            <a:schemeClr val="accent1">
              <a:lumMod val="40000"/>
              <a:lumOff val="60000"/>
            </a:schemeClr>
          </a:solidFill>
        </c:spPr>
        <c:crossAx val="334822200"/>
        <c:crosses val="autoZero"/>
        <c:auto val="1"/>
        <c:lblAlgn val="ctr"/>
        <c:lblOffset val="100"/>
        <c:noMultiLvlLbl val="0"/>
      </c:catAx>
      <c:valAx>
        <c:axId val="334822200"/>
        <c:scaling>
          <c:orientation val="minMax"/>
        </c:scaling>
        <c:delete val="0"/>
        <c:axPos val="l"/>
        <c:majorGridlines/>
        <c:numFmt formatCode="#,##0" sourceLinked="0"/>
        <c:majorTickMark val="none"/>
        <c:minorTickMark val="none"/>
        <c:tickLblPos val="nextTo"/>
        <c:txPr>
          <a:bodyPr/>
          <a:lstStyle/>
          <a:p>
            <a:pPr>
              <a:defRPr sz="1200" baseline="0"/>
            </a:pPr>
            <a:endParaRPr lang="de-DE"/>
          </a:p>
        </c:txPr>
        <c:crossAx val="33481749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200" baseline="0">
                <a:ln>
                  <a:noFill/>
                </a:ln>
                <a:solidFill>
                  <a:schemeClr val="tx1"/>
                </a:solidFill>
              </a:defRPr>
            </a:pPr>
            <a:endParaRPr lang="de-DE"/>
          </a:p>
        </c:txPr>
      </c:dTable>
    </c:plotArea>
    <c:plotVisOnly val="1"/>
    <c:dispBlanksAs val="gap"/>
    <c:showDLblsOverMax val="0"/>
  </c:chart>
  <c:txPr>
    <a:bodyPr/>
    <a:lstStyle/>
    <a:p>
      <a:pPr>
        <a:defRPr sz="1400"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pPr>
      <a:endParaRPr lang="de-DE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9884536141475417"/>
          <c:y val="3.6047818905699983E-2"/>
          <c:w val="0.78904071042942447"/>
          <c:h val="0.7565295099277505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'Laufende Rechnung'!$C$1</c:f>
              <c:strCache>
                <c:ptCount val="1"/>
                <c:pt idx="0">
                  <c:v>Ausgaben</c:v>
                </c:pt>
              </c:strCache>
            </c:strRef>
          </c:tx>
          <c:spPr>
            <a:solidFill>
              <a:srgbClr val="C00000"/>
            </a:solidFill>
            <a:ln>
              <a:solidFill>
                <a:srgbClr val="C00000"/>
              </a:solidFill>
            </a:ln>
          </c:spPr>
          <c:invertIfNegative val="0"/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BF5F-4015-A58C-D470BE85B9AB}"/>
              </c:ext>
            </c:extLst>
          </c:dPt>
          <c:cat>
            <c:strRef>
              <c:f>'Laufende Rechnung'!$B$2:$B$7</c:f>
              <c:strCache>
                <c:ptCount val="6"/>
                <c:pt idx="0">
                  <c:v>2021 </c:v>
                </c:pt>
                <c:pt idx="1">
                  <c:v>2022 </c:v>
                </c:pt>
                <c:pt idx="2">
                  <c:v>2023 </c:v>
                </c:pt>
                <c:pt idx="3">
                  <c:v>2024 </c:v>
                </c:pt>
                <c:pt idx="4">
                  <c:v>2025 </c:v>
                </c:pt>
                <c:pt idx="5">
                  <c:v> BU 2025 </c:v>
                </c:pt>
              </c:strCache>
            </c:strRef>
          </c:cat>
          <c:val>
            <c:numRef>
              <c:f>'Laufende Rechnung'!$C$2:$C$7</c:f>
              <c:numCache>
                <c:formatCode>_ * #,##0_ ;_ * \-#,##0_ ;_ * "-"??_ ;_ @_ </c:formatCode>
                <c:ptCount val="6"/>
                <c:pt idx="0">
                  <c:v>10082</c:v>
                </c:pt>
                <c:pt idx="1">
                  <c:v>7292</c:v>
                </c:pt>
                <c:pt idx="2">
                  <c:v>9217</c:v>
                </c:pt>
                <c:pt idx="3">
                  <c:v>5801</c:v>
                </c:pt>
                <c:pt idx="4">
                  <c:v>8378</c:v>
                </c:pt>
                <c:pt idx="5">
                  <c:v>23026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F5F-4015-A58C-D470BE85B9AB}"/>
            </c:ext>
          </c:extLst>
        </c:ser>
        <c:ser>
          <c:idx val="1"/>
          <c:order val="1"/>
          <c:tx>
            <c:strRef>
              <c:f>'Laufende Rechnung'!$D$1</c:f>
              <c:strCache>
                <c:ptCount val="1"/>
                <c:pt idx="0">
                  <c:v>Einnahmen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</c:spPr>
          <c:invertIfNegative val="0"/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BF5F-4015-A58C-D470BE85B9AB}"/>
              </c:ext>
            </c:extLst>
          </c:dPt>
          <c:cat>
            <c:strRef>
              <c:f>'Laufende Rechnung'!$B$2:$B$7</c:f>
              <c:strCache>
                <c:ptCount val="6"/>
                <c:pt idx="0">
                  <c:v>2021 </c:v>
                </c:pt>
                <c:pt idx="1">
                  <c:v>2022 </c:v>
                </c:pt>
                <c:pt idx="2">
                  <c:v>2023 </c:v>
                </c:pt>
                <c:pt idx="3">
                  <c:v>2024 </c:v>
                </c:pt>
                <c:pt idx="4">
                  <c:v>2025 </c:v>
                </c:pt>
                <c:pt idx="5">
                  <c:v> BU 2025 </c:v>
                </c:pt>
              </c:strCache>
            </c:strRef>
          </c:cat>
          <c:val>
            <c:numRef>
              <c:f>'Laufende Rechnung'!$D$2:$D$7</c:f>
              <c:numCache>
                <c:formatCode>_ * #,##0_ ;_ * \-#,##0_ ;_ * "-"??_ ;_ @_ </c:formatCode>
                <c:ptCount val="6"/>
                <c:pt idx="0">
                  <c:v>2805</c:v>
                </c:pt>
                <c:pt idx="1">
                  <c:v>665</c:v>
                </c:pt>
                <c:pt idx="2">
                  <c:v>1166</c:v>
                </c:pt>
                <c:pt idx="3">
                  <c:v>689</c:v>
                </c:pt>
                <c:pt idx="4">
                  <c:v>425</c:v>
                </c:pt>
                <c:pt idx="5">
                  <c:v>922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F5F-4015-A58C-D470BE85B9AB}"/>
            </c:ext>
          </c:extLst>
        </c:ser>
        <c:ser>
          <c:idx val="2"/>
          <c:order val="2"/>
          <c:tx>
            <c:strRef>
              <c:f>'Laufende Rechnung'!$E$1</c:f>
              <c:strCache>
                <c:ptCount val="1"/>
                <c:pt idx="0">
                  <c:v>Nettoinvestition</c:v>
                </c:pt>
              </c:strCache>
            </c:strRef>
          </c:tx>
          <c:spPr>
            <a:solidFill>
              <a:srgbClr val="FF7F0E"/>
            </a:solidFill>
            <a:ln>
              <a:noFill/>
            </a:ln>
          </c:spPr>
          <c:invertIfNegative val="0"/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BF5F-4015-A58C-D470BE85B9AB}"/>
              </c:ext>
            </c:extLst>
          </c:dPt>
          <c:cat>
            <c:strRef>
              <c:f>'Laufende Rechnung'!$B$2:$B$7</c:f>
              <c:strCache>
                <c:ptCount val="6"/>
                <c:pt idx="0">
                  <c:v>2021 </c:v>
                </c:pt>
                <c:pt idx="1">
                  <c:v>2022 </c:v>
                </c:pt>
                <c:pt idx="2">
                  <c:v>2023 </c:v>
                </c:pt>
                <c:pt idx="3">
                  <c:v>2024 </c:v>
                </c:pt>
                <c:pt idx="4">
                  <c:v>2025 </c:v>
                </c:pt>
                <c:pt idx="5">
                  <c:v> BU 2025 </c:v>
                </c:pt>
              </c:strCache>
            </c:strRef>
          </c:cat>
          <c:val>
            <c:numRef>
              <c:f>'Laufende Rechnung'!$E$2:$E$7</c:f>
              <c:numCache>
                <c:formatCode>_ * #,##0_ ;_ * \-#,##0_ ;_ * "-"??_ ;_ @_ </c:formatCode>
                <c:ptCount val="6"/>
                <c:pt idx="0">
                  <c:v>7277</c:v>
                </c:pt>
                <c:pt idx="1">
                  <c:v>6627</c:v>
                </c:pt>
                <c:pt idx="2">
                  <c:v>8051</c:v>
                </c:pt>
                <c:pt idx="3">
                  <c:v>5112</c:v>
                </c:pt>
                <c:pt idx="4">
                  <c:v>7953</c:v>
                </c:pt>
                <c:pt idx="5">
                  <c:v>22104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F5F-4015-A58C-D470BE85B9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1819816"/>
        <c:axId val="381815504"/>
      </c:barChart>
      <c:catAx>
        <c:axId val="3818198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381815504"/>
        <c:crosses val="autoZero"/>
        <c:auto val="1"/>
        <c:lblAlgn val="ctr"/>
        <c:lblOffset val="100"/>
        <c:noMultiLvlLbl val="0"/>
      </c:catAx>
      <c:valAx>
        <c:axId val="381815504"/>
        <c:scaling>
          <c:orientation val="minMax"/>
        </c:scaling>
        <c:delete val="0"/>
        <c:axPos val="l"/>
        <c:majorGridlines/>
        <c:numFmt formatCode="_ * #,##0_ ;_ * \-#,##0_ ;_ * &quot;-&quot;??_ ;_ @_ " sourceLinked="1"/>
        <c:majorTickMark val="out"/>
        <c:minorTickMark val="none"/>
        <c:tickLblPos val="nextTo"/>
        <c:crossAx val="38181981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baseline="0"/>
            </a:pPr>
            <a:endParaRPr lang="de-DE"/>
          </a:p>
        </c:txPr>
      </c:dTable>
    </c:plotArea>
    <c:plotVisOnly val="1"/>
    <c:dispBlanksAs val="gap"/>
    <c:showDLblsOverMax val="0"/>
  </c:chart>
  <c:txPr>
    <a:bodyPr/>
    <a:lstStyle/>
    <a:p>
      <a:pPr>
        <a:defRPr sz="1200"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pPr>
      <a:endParaRPr lang="de-DE"/>
    </a:p>
  </c:txPr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0.18037</cdr:x>
      <cdr:y>0.05073</cdr:y>
    </cdr:from>
    <cdr:to>
      <cdr:x>0.24207</cdr:x>
      <cdr:y>0.15243</cdr:y>
    </cdr:to>
    <cdr:sp macro="" textlink="">
      <cdr:nvSpPr>
        <cdr:cNvPr id="3" name="Textfeld 2"/>
        <cdr:cNvSpPr txBox="1"/>
      </cdr:nvSpPr>
      <cdr:spPr>
        <a:xfrm xmlns:a="http://schemas.openxmlformats.org/drawingml/2006/main">
          <a:off x="1473746" y="215477"/>
          <a:ext cx="504056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de-CH" sz="1100" dirty="0"/>
        </a:p>
      </cdr:txBody>
    </cdr:sp>
  </cdr:relSizeAnchor>
  <cdr:relSizeAnchor xmlns:cdr="http://schemas.openxmlformats.org/drawingml/2006/chartDrawing">
    <cdr:from>
      <cdr:x>0.14512</cdr:x>
      <cdr:y>0</cdr:y>
    </cdr:from>
    <cdr:to>
      <cdr:x>0.21563</cdr:x>
      <cdr:y>0.11853</cdr:y>
    </cdr:to>
    <cdr:sp macro="" textlink="">
      <cdr:nvSpPr>
        <cdr:cNvPr id="4" name="Textfeld 3"/>
        <cdr:cNvSpPr txBox="1"/>
      </cdr:nvSpPr>
      <cdr:spPr>
        <a:xfrm xmlns:a="http://schemas.openxmlformats.org/drawingml/2006/main">
          <a:off x="1185714" y="0"/>
          <a:ext cx="576064" cy="5035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de-CH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6"/>
            <a:ext cx="2919031" cy="49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9" tIns="45535" rIns="91069" bIns="45535" numCol="1" anchor="t" anchorCtr="0" compatLnSpc="1">
            <a:prstTxWarp prst="textNoShape">
              <a:avLst/>
            </a:prstTxWarp>
          </a:bodyPr>
          <a:lstStyle>
            <a:lvl1pPr defTabSz="910806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5237" y="6"/>
            <a:ext cx="2919031" cy="49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9" tIns="45535" rIns="91069" bIns="45535" numCol="1" anchor="t" anchorCtr="0" compatLnSpc="1">
            <a:prstTxWarp prst="textNoShape">
              <a:avLst/>
            </a:prstTxWarp>
          </a:bodyPr>
          <a:lstStyle>
            <a:lvl1pPr algn="r" defTabSz="910806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293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9370478"/>
            <a:ext cx="2919031" cy="494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9" tIns="45535" rIns="91069" bIns="45535" numCol="1" anchor="b" anchorCtr="0" compatLnSpc="1">
            <a:prstTxWarp prst="textNoShape">
              <a:avLst/>
            </a:prstTxWarp>
          </a:bodyPr>
          <a:lstStyle>
            <a:lvl1pPr defTabSz="910806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293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5237" y="9370478"/>
            <a:ext cx="2919031" cy="494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9" tIns="45535" rIns="91069" bIns="45535" numCol="1" anchor="b" anchorCtr="0" compatLnSpc="1">
            <a:prstTxWarp prst="textNoShape">
              <a:avLst/>
            </a:prstTxWarp>
          </a:bodyPr>
          <a:lstStyle>
            <a:lvl1pPr algn="r" defTabSz="910806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5D5805CD-9560-4554-8AC4-353B5BB9F8C8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039454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6"/>
            <a:ext cx="2919031" cy="49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9" tIns="45535" rIns="91069" bIns="45535" numCol="1" anchor="t" anchorCtr="0" compatLnSpc="1">
            <a:prstTxWarp prst="textNoShape">
              <a:avLst/>
            </a:prstTxWarp>
          </a:bodyPr>
          <a:lstStyle>
            <a:lvl1pPr defTabSz="910806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6743" y="6"/>
            <a:ext cx="2919031" cy="49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9" tIns="45535" rIns="91069" bIns="45535" numCol="1" anchor="t" anchorCtr="0" compatLnSpc="1">
            <a:prstTxWarp prst="textNoShape">
              <a:avLst/>
            </a:prstTxWarp>
          </a:bodyPr>
          <a:lstStyle>
            <a:lvl1pPr algn="r" defTabSz="910806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98500" y="739775"/>
            <a:ext cx="5341938" cy="3698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7712" y="4686010"/>
            <a:ext cx="4940363" cy="4439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9" tIns="45535" rIns="91069" bIns="4553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Klicken Sie, um die Formate des Vorlagentextes zu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9372012"/>
            <a:ext cx="2919031" cy="49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9" tIns="45535" rIns="91069" bIns="45535" numCol="1" anchor="b" anchorCtr="0" compatLnSpc="1">
            <a:prstTxWarp prst="textNoShape">
              <a:avLst/>
            </a:prstTxWarp>
          </a:bodyPr>
          <a:lstStyle>
            <a:lvl1pPr defTabSz="910806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743" y="9372012"/>
            <a:ext cx="2919031" cy="49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9" tIns="45535" rIns="91069" bIns="45535" numCol="1" anchor="b" anchorCtr="0" compatLnSpc="1">
            <a:prstTxWarp prst="textNoShape">
              <a:avLst/>
            </a:prstTxWarp>
          </a:bodyPr>
          <a:lstStyle>
            <a:lvl1pPr algn="r" defTabSz="910806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13AF35A1-05B5-42B3-AB0F-0E4F4C0B7CB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87169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Frutiger LT 45 Light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Frutiger LT 45 Light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Frutiger LT 45 Light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Frutiger LT 45 Light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Frutiger LT 45 Light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864171"/>
            <a:fld id="{84C520C9-E11D-4229-88B4-083118742B38}" type="slidenum">
              <a:rPr lang="de-DE" smtClean="0"/>
              <a:pPr defTabSz="864171"/>
              <a:t>1</a:t>
            </a:fld>
            <a:endParaRPr lang="de-DE" dirty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288774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864171"/>
            <a:fld id="{D73C6901-228B-400C-B9EE-8A5F140F0579}" type="slidenum">
              <a:rPr lang="de-DE" smtClean="0"/>
              <a:pPr defTabSz="864171"/>
              <a:t>17</a:t>
            </a:fld>
            <a:endParaRPr lang="de-DE" dirty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986388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0101"/>
            <a:fld id="{14891F5D-03C8-458E-85A9-A0894ACB9BB8}" type="slidenum">
              <a:rPr lang="de-DE" smtClean="0"/>
              <a:pPr defTabSz="920101"/>
              <a:t>19</a:t>
            </a:fld>
            <a:endParaRPr lang="de-DE" dirty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1568164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864171"/>
            <a:fld id="{D73C6901-228B-400C-B9EE-8A5F140F0579}" type="slidenum">
              <a:rPr lang="de-DE" smtClean="0"/>
              <a:pPr defTabSz="864171"/>
              <a:t>2</a:t>
            </a:fld>
            <a:endParaRPr lang="de-DE" dirty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6860572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864171"/>
            <a:fld id="{D73C6901-228B-400C-B9EE-8A5F140F0579}" type="slidenum">
              <a:rPr lang="de-DE" smtClean="0"/>
              <a:pPr defTabSz="864171"/>
              <a:t>3</a:t>
            </a:fld>
            <a:endParaRPr lang="de-DE" dirty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0374699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3AF35A1-05B5-42B3-AB0F-0E4F4C0B7CBF}" type="slidenum">
              <a:rPr lang="de-DE" smtClean="0"/>
              <a:pPr>
                <a:defRPr/>
              </a:pPr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174264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3AF35A1-05B5-42B3-AB0F-0E4F4C0B7CBF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36248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BB7552-9743-4532-9DFB-DBE4FFD36645}" type="slidenum">
              <a:rPr lang="de-DE" smtClean="0"/>
              <a:pPr>
                <a:defRPr/>
              </a:pPr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26592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BB7552-9743-4532-9DFB-DBE4FFD36645}" type="slidenum">
              <a:rPr lang="de-DE" smtClean="0"/>
              <a:pPr>
                <a:defRPr/>
              </a:pPr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34264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0161"/>
            <a:fld id="{14891F5D-03C8-458E-85A9-A0894ACB9BB8}" type="slidenum">
              <a:rPr lang="de-DE" smtClean="0"/>
              <a:pPr defTabSz="920161"/>
              <a:t>15</a:t>
            </a:fld>
            <a:endParaRPr lang="de-DE" dirty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753245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3AF35A1-05B5-42B3-AB0F-0E4F4C0B7CBF}" type="slidenum">
              <a:rPr lang="de-DE" smtClean="0"/>
              <a:pPr>
                <a:defRPr/>
              </a:pPr>
              <a:t>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9835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de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058025" y="620713"/>
            <a:ext cx="2105025" cy="540385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742950" y="620713"/>
            <a:ext cx="6162675" cy="5403850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el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42950" y="620713"/>
            <a:ext cx="5810250" cy="5334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abellenplatzhalter 2"/>
          <p:cNvSpPr>
            <a:spLocks noGrp="1"/>
          </p:cNvSpPr>
          <p:nvPr>
            <p:ph type="tbl" idx="1"/>
          </p:nvPr>
        </p:nvSpPr>
        <p:spPr>
          <a:xfrm>
            <a:off x="742950" y="1557338"/>
            <a:ext cx="8420100" cy="4467225"/>
          </a:xfrm>
        </p:spPr>
        <p:txBody>
          <a:bodyPr/>
          <a:lstStyle/>
          <a:p>
            <a:pPr lvl="0"/>
            <a:endParaRPr lang="de-CH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de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C67CEB-35B4-4509-AB30-47699E8EBC1B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CC469A-DA84-4109-A963-3DAF843B579C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E52D77-E1EF-4362-B12A-313E32BA8BB1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237430-28A0-4DF9-8735-6C3338570A77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9D80E9-5DDF-424A-9E76-0346F91675FE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04C23E-3A4B-4805-A9DD-D1084D383B2C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34728D-A2AC-4E47-ABD3-477CDBBFE161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Tx/>
              <a:defRPr/>
            </a:lvl1pPr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80561C-69DD-4EAC-BF15-90E0F62B32B4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CH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6ADE5D-1619-4D34-A41B-C41E4BC603F8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AA03DB-8899-4E30-956E-5CFE64E5B1A6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35674F-4E94-4910-9721-03E1EC8A10D0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742950" y="1557338"/>
            <a:ext cx="4133850" cy="4467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29200" y="1557338"/>
            <a:ext cx="4133850" cy="4467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CH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620713"/>
            <a:ext cx="58102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CH" dirty="0" err="1"/>
              <a:t>test</a:t>
            </a:r>
            <a:endParaRPr lang="de-CH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557338"/>
            <a:ext cx="84201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Klicken Sie, um die Formate des Vorlagentextes zu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4295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8" name="Line 14"/>
          <p:cNvSpPr>
            <a:spLocks noChangeShapeType="1"/>
          </p:cNvSpPr>
          <p:nvPr/>
        </p:nvSpPr>
        <p:spPr bwMode="auto">
          <a:xfrm flipV="1">
            <a:off x="776536" y="1196752"/>
            <a:ext cx="8461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CH"/>
          </a:p>
        </p:txBody>
      </p:sp>
      <p:pic>
        <p:nvPicPr>
          <p:cNvPr id="9" name="Picture 16"/>
          <p:cNvPicPr>
            <a:picLocks noChangeAspect="1" noChangeArrowheads="1"/>
          </p:cNvPicPr>
          <p:nvPr userDrawn="1"/>
        </p:nvPicPr>
        <p:blipFill>
          <a:blip r:embed="rId14" cstate="print"/>
          <a:srcRect t="23521"/>
          <a:stretch>
            <a:fillRect/>
          </a:stretch>
        </p:blipFill>
        <p:spPr bwMode="auto">
          <a:xfrm>
            <a:off x="6499226" y="79365"/>
            <a:ext cx="2736850" cy="100649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utiger LT 45 Ligh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utiger LT 45 Ligh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utiger LT 45 Ligh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utiger LT 45 Light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utiger LT 45 Light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utiger LT 45 Light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utiger LT 45 Light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utiger LT 45 Ligh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ú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ú"/>
        <a:defRPr sz="2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CH"/>
              <a:t>Titelmasterformat durch Klicken bearbeiten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/>
              <a:t>Textmasterformate durch Klicken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</a:p>
        </p:txBody>
      </p:sp>
      <p:sp>
        <p:nvSpPr>
          <p:cNvPr id="4546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546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546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E803DF89-635C-457E-A460-C37AE852CC80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aellanden.ch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de-DE" sz="4400" dirty="0"/>
          </a:p>
          <a:p>
            <a:pPr marL="0" indent="0">
              <a:lnSpc>
                <a:spcPct val="112000"/>
              </a:lnSpc>
              <a:spcBef>
                <a:spcPts val="0"/>
              </a:spcBef>
              <a:buNone/>
            </a:pPr>
            <a:r>
              <a:rPr lang="de-DE" sz="3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Herzlich willkommen zur Gemeindeversammlung </a:t>
            </a:r>
            <a:br>
              <a:rPr lang="de-DE" sz="3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3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vom 17. Juni 2026</a:t>
            </a:r>
          </a:p>
        </p:txBody>
      </p:sp>
    </p:spTree>
    <p:extLst>
      <p:ext uri="{BB962C8B-B14F-4D97-AF65-F5344CB8AC3E}">
        <p14:creationId xmlns:p14="http://schemas.microsoft.com/office/powerpoint/2010/main" val="14858500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D28A32-FC12-43CF-B5A4-E9D3554B9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663352"/>
            <a:ext cx="5810250" cy="533400"/>
          </a:xfrm>
        </p:spPr>
        <p:txBody>
          <a:bodyPr/>
          <a:lstStyle/>
          <a:p>
            <a:r>
              <a:rPr lang="de-CH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Entwicklung des </a:t>
            </a:r>
            <a:br>
              <a:rPr lang="de-CH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CH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ordentlichen Steuerertrags</a:t>
            </a:r>
            <a:br>
              <a:rPr lang="de-CH" sz="2400" dirty="0"/>
            </a:br>
            <a:endParaRPr lang="de-CH" sz="2400" dirty="0"/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586D6A1B-A8C5-4EA6-883C-49F7745F60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2667650"/>
              </p:ext>
            </p:extLst>
          </p:nvPr>
        </p:nvGraphicFramePr>
        <p:xfrm>
          <a:off x="560512" y="1557338"/>
          <a:ext cx="8856984" cy="4467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feld 8">
            <a:extLst>
              <a:ext uri="{FF2B5EF4-FFF2-40B4-BE49-F238E27FC236}">
                <a16:creationId xmlns:a16="http://schemas.microsoft.com/office/drawing/2014/main" id="{9D22045A-8CDB-1A48-636B-6F439A844F2A}"/>
              </a:ext>
            </a:extLst>
          </p:cNvPr>
          <p:cNvSpPr txBox="1"/>
          <p:nvPr/>
        </p:nvSpPr>
        <p:spPr>
          <a:xfrm>
            <a:off x="2216696" y="1557338"/>
            <a:ext cx="716157" cy="281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de-CH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r>
              <a:rPr lang="de-CH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TCHF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039D2A8-5B9C-4616-811A-BF42117235F6}"/>
              </a:ext>
            </a:extLst>
          </p:cNvPr>
          <p:cNvSpPr txBox="1"/>
          <p:nvPr/>
        </p:nvSpPr>
        <p:spPr>
          <a:xfrm>
            <a:off x="8913440" y="6309320"/>
            <a:ext cx="43648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fld id="{9ED6A387-E3FC-42BB-BCE2-1BBEFB24C94F}" type="slidenum">
              <a:rPr lang="de-CH" sz="11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fld>
            <a:endParaRPr lang="de-CH"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800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8591" y="612816"/>
            <a:ext cx="6053683" cy="769944"/>
          </a:xfrm>
        </p:spPr>
        <p:txBody>
          <a:bodyPr/>
          <a:lstStyle/>
          <a:p>
            <a:pPr>
              <a:lnSpc>
                <a:spcPts val="1800"/>
              </a:lnSpc>
            </a:pPr>
            <a:r>
              <a:rPr lang="de-DE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Investitionsrechnung</a:t>
            </a:r>
            <a:r>
              <a:rPr lang="de-DE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Gesamthaushalt</a:t>
            </a:r>
            <a:endParaRPr lang="de-CH" dirty="0"/>
          </a:p>
        </p:txBody>
      </p:sp>
      <p:graphicFrame>
        <p:nvGraphicFramePr>
          <p:cNvPr id="6" name="Inhaltsplatzhalt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2513414"/>
              </p:ext>
            </p:extLst>
          </p:nvPr>
        </p:nvGraphicFramePr>
        <p:xfrm>
          <a:off x="761020" y="1484784"/>
          <a:ext cx="8387040" cy="46830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feld 1"/>
          <p:cNvSpPr txBox="1"/>
          <p:nvPr/>
        </p:nvSpPr>
        <p:spPr>
          <a:xfrm>
            <a:off x="992560" y="1492134"/>
            <a:ext cx="507111" cy="257557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de-CH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TCHF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09D306B-D337-4E2B-A02E-992442CF2C76}"/>
              </a:ext>
            </a:extLst>
          </p:cNvPr>
          <p:cNvSpPr txBox="1"/>
          <p:nvPr/>
        </p:nvSpPr>
        <p:spPr>
          <a:xfrm>
            <a:off x="8913440" y="6309320"/>
            <a:ext cx="43648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fld id="{9ED6A387-E3FC-42BB-BCE2-1BBEFB24C94F}" type="slidenum">
              <a:rPr lang="de-CH" sz="11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</a:t>
            </a:fld>
            <a:endParaRPr lang="de-CH"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4164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FD9109-FBF1-4EF2-9E64-8A31FCDE2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692696"/>
            <a:ext cx="6154266" cy="864096"/>
          </a:xfrm>
        </p:spPr>
        <p:txBody>
          <a:bodyPr/>
          <a:lstStyle/>
          <a:p>
            <a:r>
              <a:rPr lang="de-CH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Hauptabweichungen Investitionsrechnung</a:t>
            </a:r>
            <a:br>
              <a:rPr lang="de-CH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de-CH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6DDB76D6-7D82-46BD-9625-B1FF4288D9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5854577"/>
              </p:ext>
            </p:extLst>
          </p:nvPr>
        </p:nvGraphicFramePr>
        <p:xfrm>
          <a:off x="738406" y="1243920"/>
          <a:ext cx="8420100" cy="34920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02338">
                  <a:extLst>
                    <a:ext uri="{9D8B030D-6E8A-4147-A177-3AD203B41FA5}">
                      <a16:colId xmlns:a16="http://schemas.microsoft.com/office/drawing/2014/main" val="3289690737"/>
                    </a:ext>
                  </a:extLst>
                </a:gridCol>
                <a:gridCol w="1617762">
                  <a:extLst>
                    <a:ext uri="{9D8B030D-6E8A-4147-A177-3AD203B41FA5}">
                      <a16:colId xmlns:a16="http://schemas.microsoft.com/office/drawing/2014/main" val="42021012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CH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CHF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529208"/>
                  </a:ext>
                </a:extLst>
              </a:tr>
              <a:tr h="446088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de-CH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ARA Abwärmenutzung, zeitliche Verzögerung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de-CH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-3'500'000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3049810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de-CH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Diverse Projekte Elektrizitätswerk nicht begonnen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de-CH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-1'500'000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4521398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de-CH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Diverse Sanierungsmassnahmen an Schulliegenschaften zurückgestellt (FW-Zufahrt, </a:t>
                      </a:r>
                      <a:r>
                        <a:rPr lang="de-CH" dirty="0" err="1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Kiga</a:t>
                      </a:r>
                      <a:r>
                        <a:rPr lang="de-CH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Breiteli, Sek-Häuser)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de-CH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-1'195'000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5358487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de-CH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Neubau und Sanierung SH </a:t>
                      </a:r>
                      <a:r>
                        <a:rPr lang="de-CH" dirty="0" err="1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Bommern</a:t>
                      </a:r>
                      <a:r>
                        <a:rPr lang="de-CH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, Wettbewerb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de-CH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-954'771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5533417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de-CH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Gemeindehaus, Projektierung Gesamtsanierung, Verschiebung im Zeitplan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de-CH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-854'456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20112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de-CH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Verzögerung ICT-Outsourcing; Ersatz Hardware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de-CH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-397'309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7309"/>
                  </a:ext>
                </a:extLst>
              </a:tr>
            </a:tbl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FD10AC97-5256-4D4B-A0D5-84F90FB77125}"/>
              </a:ext>
            </a:extLst>
          </p:cNvPr>
          <p:cNvSpPr txBox="1"/>
          <p:nvPr/>
        </p:nvSpPr>
        <p:spPr>
          <a:xfrm>
            <a:off x="8913440" y="6309320"/>
            <a:ext cx="43648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fld id="{9ED6A387-E3FC-42BB-BCE2-1BBEFB24C94F}" type="slidenum">
              <a:rPr lang="de-CH" sz="11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12</a:t>
            </a:fld>
            <a:endParaRPr lang="de-CH"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8466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8410" y="618950"/>
            <a:ext cx="6053683" cy="769944"/>
          </a:xfrm>
        </p:spPr>
        <p:txBody>
          <a:bodyPr/>
          <a:lstStyle/>
          <a:p>
            <a:pPr>
              <a:lnSpc>
                <a:spcPts val="1800"/>
              </a:lnSpc>
            </a:pPr>
            <a:r>
              <a:rPr lang="de-DE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Geldfluss Steuerhaushalt</a:t>
            </a:r>
            <a:endParaRPr lang="de-CH" sz="2400" dirty="0"/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0BC98711-0389-43AF-9582-63A28FEAA2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9991155"/>
              </p:ext>
            </p:extLst>
          </p:nvPr>
        </p:nvGraphicFramePr>
        <p:xfrm>
          <a:off x="757887" y="1541780"/>
          <a:ext cx="8515593" cy="44785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568">
                  <a:extLst>
                    <a:ext uri="{9D8B030D-6E8A-4147-A177-3AD203B41FA5}">
                      <a16:colId xmlns:a16="http://schemas.microsoft.com/office/drawing/2014/main" val="1413466129"/>
                    </a:ext>
                  </a:extLst>
                </a:gridCol>
                <a:gridCol w="882497">
                  <a:extLst>
                    <a:ext uri="{9D8B030D-6E8A-4147-A177-3AD203B41FA5}">
                      <a16:colId xmlns:a16="http://schemas.microsoft.com/office/drawing/2014/main" val="216239564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3181248996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94974498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44299192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17463044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3018412043"/>
                    </a:ext>
                  </a:extLst>
                </a:gridCol>
              </a:tblGrid>
              <a:tr h="35981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endParaRPr lang="de-CH" dirty="0">
                        <a:ln>
                          <a:noFill/>
                        </a:ln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de-CH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Jahresrechnung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C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de-CH" sz="16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Budget</a:t>
                      </a:r>
                    </a:p>
                  </a:txBody>
                  <a:tcPr marR="10800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03758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 TCHF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3399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2022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3399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2023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3399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2024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3399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2025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3399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2025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3399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31232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Gewinn (+) / Verlust (-)</a:t>
                      </a:r>
                      <a:b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</a:br>
                      <a: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Erfolgsrechnung</a:t>
                      </a:r>
                    </a:p>
                  </a:txBody>
                  <a:tcPr marT="108000" marB="108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9'570</a:t>
                      </a:r>
                    </a:p>
                  </a:txBody>
                  <a:tcPr marT="108000" marB="108000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10'420</a:t>
                      </a:r>
                    </a:p>
                  </a:txBody>
                  <a:tcPr marT="108000" marB="108000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191</a:t>
                      </a:r>
                    </a:p>
                  </a:txBody>
                  <a:tcPr marT="108000" marB="108000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2'782</a:t>
                      </a:r>
                    </a:p>
                  </a:txBody>
                  <a:tcPr marT="108000" marB="108000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3'392</a:t>
                      </a:r>
                    </a:p>
                  </a:txBody>
                  <a:tcPr marT="108000" marB="108000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-2'355</a:t>
                      </a:r>
                    </a:p>
                  </a:txBody>
                  <a:tcPr marT="108000" marB="10800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75857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+ Abschreibungen</a:t>
                      </a:r>
                    </a:p>
                  </a:txBody>
                  <a:tcPr marT="108000" marB="108000">
                    <a:solidFill>
                      <a:srgbClr val="003399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1'886</a:t>
                      </a:r>
                    </a:p>
                  </a:txBody>
                  <a:tcPr marT="108000" marB="108000">
                    <a:solidFill>
                      <a:srgbClr val="003399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1'735</a:t>
                      </a:r>
                    </a:p>
                  </a:txBody>
                  <a:tcPr marT="108000" marB="108000">
                    <a:solidFill>
                      <a:srgbClr val="003399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1'828</a:t>
                      </a:r>
                    </a:p>
                  </a:txBody>
                  <a:tcPr marT="108000" marB="108000">
                    <a:solidFill>
                      <a:srgbClr val="003399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2'542</a:t>
                      </a:r>
                    </a:p>
                  </a:txBody>
                  <a:tcPr marT="108000" marB="108000">
                    <a:solidFill>
                      <a:srgbClr val="003399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2'719</a:t>
                      </a:r>
                    </a:p>
                  </a:txBody>
                  <a:tcPr marT="108000" marB="108000">
                    <a:solidFill>
                      <a:srgbClr val="003399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3'273</a:t>
                      </a:r>
                    </a:p>
                  </a:txBody>
                  <a:tcPr marT="108000" marB="108000">
                    <a:solidFill>
                      <a:srgbClr val="003399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7763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+/- Einlage/Entnahme Fonds im Fremd- und Eigenkapital</a:t>
                      </a:r>
                    </a:p>
                  </a:txBody>
                  <a:tcPr marT="108000" marB="108000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-32</a:t>
                      </a:r>
                    </a:p>
                  </a:txBody>
                  <a:tcPr marT="108000" marB="108000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499</a:t>
                      </a:r>
                    </a:p>
                  </a:txBody>
                  <a:tcPr marT="108000" marB="108000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1'499</a:t>
                      </a:r>
                    </a:p>
                  </a:txBody>
                  <a:tcPr marT="108000" marB="108000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-45</a:t>
                      </a:r>
                    </a:p>
                  </a:txBody>
                  <a:tcPr marT="108000" marB="108000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-22</a:t>
                      </a:r>
                    </a:p>
                  </a:txBody>
                  <a:tcPr marT="108000" marB="108000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0</a:t>
                      </a:r>
                    </a:p>
                  </a:txBody>
                  <a:tcPr marT="108000" marB="10800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653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= Selbstfinanzierung</a:t>
                      </a:r>
                    </a:p>
                  </a:txBody>
                  <a:tcPr marT="108000" marB="108000">
                    <a:solidFill>
                      <a:srgbClr val="003399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11'424</a:t>
                      </a:r>
                    </a:p>
                  </a:txBody>
                  <a:tcPr marT="108000" marB="108000">
                    <a:solidFill>
                      <a:srgbClr val="003399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12'654</a:t>
                      </a:r>
                    </a:p>
                  </a:txBody>
                  <a:tcPr marT="108000" marB="108000">
                    <a:solidFill>
                      <a:srgbClr val="003399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3'518</a:t>
                      </a:r>
                    </a:p>
                  </a:txBody>
                  <a:tcPr marT="108000" marB="108000">
                    <a:solidFill>
                      <a:srgbClr val="003399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5'279</a:t>
                      </a:r>
                    </a:p>
                  </a:txBody>
                  <a:tcPr marT="108000" marB="108000">
                    <a:solidFill>
                      <a:srgbClr val="003399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6'089</a:t>
                      </a:r>
                    </a:p>
                  </a:txBody>
                  <a:tcPr marT="108000" marB="108000">
                    <a:solidFill>
                      <a:srgbClr val="003399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918</a:t>
                      </a:r>
                    </a:p>
                  </a:txBody>
                  <a:tcPr marT="108000" marB="108000">
                    <a:solidFill>
                      <a:srgbClr val="003399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86695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de-CH" sz="14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T="108000" marB="108000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de-CH" sz="14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T="108000" marB="108000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de-CH" sz="14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T="108000" marB="108000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de-CH" sz="14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T="108000" marB="108000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de-CH" sz="14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T="108000" marB="108000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de-CH" sz="14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T="108000" marB="108000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de-CH" sz="14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T="108000" marB="10800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18497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Nettoinvestitionen VV</a:t>
                      </a:r>
                    </a:p>
                  </a:txBody>
                  <a:tcPr marT="108000" marB="108000">
                    <a:solidFill>
                      <a:srgbClr val="003399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4'145</a:t>
                      </a:r>
                    </a:p>
                  </a:txBody>
                  <a:tcPr marT="108000" marB="108000">
                    <a:solidFill>
                      <a:srgbClr val="003399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3'702</a:t>
                      </a:r>
                    </a:p>
                  </a:txBody>
                  <a:tcPr marT="108000" marB="108000">
                    <a:solidFill>
                      <a:srgbClr val="003399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4'808</a:t>
                      </a:r>
                    </a:p>
                  </a:txBody>
                  <a:tcPr marT="108000" marB="108000">
                    <a:solidFill>
                      <a:srgbClr val="003399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3'002</a:t>
                      </a:r>
                    </a:p>
                  </a:txBody>
                  <a:tcPr marT="108000" marB="108000">
                    <a:solidFill>
                      <a:srgbClr val="003399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6'728</a:t>
                      </a:r>
                    </a:p>
                  </a:txBody>
                  <a:tcPr marT="108000" marB="108000">
                    <a:solidFill>
                      <a:srgbClr val="003399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15'243</a:t>
                      </a:r>
                    </a:p>
                  </a:txBody>
                  <a:tcPr marT="108000" marB="108000">
                    <a:solidFill>
                      <a:srgbClr val="003399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30794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Finanzierungsüberschuss (+) /-</a:t>
                      </a:r>
                      <a:r>
                        <a:rPr lang="de-CH" sz="1400" dirty="0" err="1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fehlbetrag</a:t>
                      </a:r>
                      <a: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(-)</a:t>
                      </a:r>
                    </a:p>
                  </a:txBody>
                  <a:tcPr marT="108000" marB="10800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7'279</a:t>
                      </a:r>
                    </a:p>
                  </a:txBody>
                  <a:tcPr marT="108000" marB="10800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8'952</a:t>
                      </a:r>
                    </a:p>
                  </a:txBody>
                  <a:tcPr marT="108000" marB="10800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-1'291</a:t>
                      </a:r>
                    </a:p>
                  </a:txBody>
                  <a:tcPr marT="108000" marB="10800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2'277</a:t>
                      </a:r>
                    </a:p>
                  </a:txBody>
                  <a:tcPr marT="108000" marB="10800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-639</a:t>
                      </a:r>
                    </a:p>
                  </a:txBody>
                  <a:tcPr marT="108000" marB="10800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2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de-CH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-14'325</a:t>
                      </a:r>
                    </a:p>
                  </a:txBody>
                  <a:tcPr marT="108000" marB="10800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3458152"/>
                  </a:ext>
                </a:extLst>
              </a:tr>
            </a:tbl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D80F5AA7-C0A9-431F-9032-859C30E5308D}"/>
              </a:ext>
            </a:extLst>
          </p:cNvPr>
          <p:cNvSpPr txBox="1"/>
          <p:nvPr/>
        </p:nvSpPr>
        <p:spPr>
          <a:xfrm>
            <a:off x="8913440" y="6309320"/>
            <a:ext cx="43648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fld id="{9ED6A387-E3FC-42BB-BCE2-1BBEFB24C94F}" type="slidenum">
              <a:rPr lang="de-CH" sz="11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13</a:t>
            </a:fld>
            <a:endParaRPr lang="de-CH"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1381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B43C26-03F5-4B11-86A8-B6BCFCACD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663352"/>
            <a:ext cx="5810250" cy="533400"/>
          </a:xfrm>
        </p:spPr>
        <p:txBody>
          <a:bodyPr/>
          <a:lstStyle/>
          <a:p>
            <a:r>
              <a:rPr lang="de-CH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Traktandum 1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F206001-F5A2-4F6D-9065-C50195363A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950" y="1412776"/>
            <a:ext cx="8420100" cy="4467225"/>
          </a:xfrm>
        </p:spPr>
        <p:txBody>
          <a:bodyPr/>
          <a:lstStyle/>
          <a:p>
            <a:pPr marL="0" indent="0">
              <a:lnSpc>
                <a:spcPct val="112000"/>
              </a:lnSpc>
              <a:buNone/>
            </a:pPr>
            <a:r>
              <a:rPr lang="de-CH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Antrag des Gemeinderats</a:t>
            </a:r>
          </a:p>
          <a:p>
            <a:pPr marL="533400" indent="-533400">
              <a:lnSpc>
                <a:spcPct val="112000"/>
              </a:lnSpc>
              <a:spcBef>
                <a:spcPts val="1200"/>
              </a:spcBef>
              <a:buNone/>
              <a:defRPr/>
            </a:pPr>
            <a:r>
              <a:rPr lang="de-CH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 Gemeindeversammlung beschliesst:</a:t>
            </a:r>
          </a:p>
          <a:p>
            <a:pPr marL="533400" indent="-533400">
              <a:lnSpc>
                <a:spcPct val="112000"/>
              </a:lnSpc>
              <a:spcBef>
                <a:spcPts val="1200"/>
              </a:spcBef>
              <a:buFont typeface="+mj-lt"/>
              <a:buAutoNum type="arabicPeriod"/>
              <a:defRPr/>
            </a:pPr>
            <a:r>
              <a:rPr lang="de-CH" sz="2400" dirty="0">
                <a:latin typeface="Verdana" panose="020B0604030504040204" pitchFamily="34" charset="0"/>
                <a:ea typeface="Verdana" panose="020B0604030504040204" pitchFamily="34" charset="0"/>
              </a:rPr>
              <a:t>Die Jahresrechnung 2025 der Gemeinde Fällanden wird genehmigt.</a:t>
            </a:r>
          </a:p>
          <a:p>
            <a:endParaRPr lang="de-CH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38307B1-33B6-4F38-843F-EE7806142C27}"/>
              </a:ext>
            </a:extLst>
          </p:cNvPr>
          <p:cNvSpPr txBox="1"/>
          <p:nvPr/>
        </p:nvSpPr>
        <p:spPr>
          <a:xfrm>
            <a:off x="8913440" y="6309320"/>
            <a:ext cx="43648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fld id="{9ED6A387-E3FC-42BB-BCE2-1BBEFB24C94F}" type="slidenum">
              <a:rPr lang="de-CH" sz="11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14</a:t>
            </a:fld>
            <a:endParaRPr lang="de-CH"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5016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742950" y="663352"/>
            <a:ext cx="5353050" cy="533400"/>
          </a:xfrm>
        </p:spPr>
        <p:txBody>
          <a:bodyPr/>
          <a:lstStyle/>
          <a:p>
            <a:r>
              <a:rPr lang="de-DE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Traktandum 1	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9493" y="1428736"/>
            <a:ext cx="8531225" cy="3872472"/>
          </a:xfrm>
        </p:spPr>
        <p:txBody>
          <a:bodyPr/>
          <a:lstStyle/>
          <a:p>
            <a:pPr marL="533400" indent="-533400">
              <a:lnSpc>
                <a:spcPct val="112000"/>
              </a:lnSpc>
              <a:spcBef>
                <a:spcPts val="1200"/>
              </a:spcBef>
              <a:buNone/>
              <a:defRPr/>
            </a:pPr>
            <a:r>
              <a:rPr lang="de-CH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Abschied der RPK</a:t>
            </a:r>
          </a:p>
          <a:p>
            <a:pPr marL="0" indent="0">
              <a:lnSpc>
                <a:spcPct val="112000"/>
              </a:lnSpc>
              <a:spcBef>
                <a:spcPts val="1200"/>
              </a:spcBef>
              <a:buNone/>
              <a:defRPr/>
            </a:pPr>
            <a:r>
              <a:rPr lang="de-CH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 RPK verliest ihren Abschied und empfiehlt der Gemeindeversammlung die Jahresrechnung 2025 </a:t>
            </a:r>
            <a:br>
              <a:rPr lang="de-CH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CH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zu genehmigen.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0A42AB1-DC85-4758-83D7-1F4FC6ECC17A}"/>
              </a:ext>
            </a:extLst>
          </p:cNvPr>
          <p:cNvSpPr txBox="1"/>
          <p:nvPr/>
        </p:nvSpPr>
        <p:spPr>
          <a:xfrm>
            <a:off x="8913440" y="6309320"/>
            <a:ext cx="43648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fld id="{9ED6A387-E3FC-42BB-BCE2-1BBEFB24C94F}" type="slidenum">
              <a:rPr lang="de-CH" sz="11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15</a:t>
            </a:fld>
            <a:endParaRPr lang="de-CH"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08693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42950" y="663352"/>
            <a:ext cx="5810250" cy="533400"/>
          </a:xfrm>
        </p:spPr>
        <p:txBody>
          <a:bodyPr/>
          <a:lstStyle/>
          <a:p>
            <a:r>
              <a:rPr lang="de-CH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Traktandum 1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42950" y="1412776"/>
            <a:ext cx="8420100" cy="4467225"/>
          </a:xfrm>
        </p:spPr>
        <p:txBody>
          <a:bodyPr/>
          <a:lstStyle/>
          <a:p>
            <a:pPr marL="0" indent="0">
              <a:buNone/>
            </a:pPr>
            <a:r>
              <a:rPr lang="de-DE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Diskussion</a:t>
            </a:r>
          </a:p>
          <a:p>
            <a:pPr marL="0" indent="0">
              <a:buNone/>
            </a:pPr>
            <a:r>
              <a:rPr lang="de-DE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Jahresrechnung 2025; Genehmigung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5818537-A120-4DE3-BCC6-0C49340D8CE7}"/>
              </a:ext>
            </a:extLst>
          </p:cNvPr>
          <p:cNvSpPr txBox="1"/>
          <p:nvPr/>
        </p:nvSpPr>
        <p:spPr>
          <a:xfrm>
            <a:off x="8913440" y="6309320"/>
            <a:ext cx="43648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fld id="{9ED6A387-E3FC-42BB-BCE2-1BBEFB24C94F}" type="slidenum">
              <a:rPr lang="de-CH" sz="11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16</a:t>
            </a:fld>
            <a:endParaRPr lang="de-CH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C7B106E-B3EC-4F7E-B587-3A4FD4C440B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5" t="22700" r="26376" b="44750"/>
          <a:stretch/>
        </p:blipFill>
        <p:spPr>
          <a:xfrm>
            <a:off x="848544" y="2420888"/>
            <a:ext cx="7591037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0818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742950" y="663352"/>
            <a:ext cx="5810250" cy="533400"/>
          </a:xfrm>
        </p:spPr>
        <p:txBody>
          <a:bodyPr/>
          <a:lstStyle/>
          <a:p>
            <a:r>
              <a:rPr lang="de-CH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Traktanden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742950" y="1429281"/>
            <a:ext cx="8462962" cy="4808006"/>
          </a:xfrm>
        </p:spPr>
        <p:txBody>
          <a:bodyPr/>
          <a:lstStyle/>
          <a:p>
            <a:pPr marL="457200" lvl="0" indent="-457200">
              <a:lnSpc>
                <a:spcPct val="112000"/>
              </a:lnSpc>
              <a:spcBef>
                <a:spcPts val="600"/>
              </a:spcBef>
              <a:buFont typeface="+mj-lt"/>
              <a:buAutoNum type="arabicPeriod"/>
            </a:pPr>
            <a:endParaRPr lang="de-CH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457200">
              <a:lnSpc>
                <a:spcPct val="112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de-CH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Jahresrechnung 2025; Genehmigung</a:t>
            </a:r>
          </a:p>
          <a:p>
            <a:pPr marL="457200" lvl="0" indent="-457200">
              <a:lnSpc>
                <a:spcPct val="112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de-CH" sz="2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Anfragen nach § 17 des Gemeindegesetzes</a:t>
            </a:r>
          </a:p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endParaRPr lang="de-DE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112000"/>
              </a:lnSpc>
              <a:spcBef>
                <a:spcPts val="0"/>
              </a:spcBef>
              <a:spcAft>
                <a:spcPts val="2400"/>
              </a:spcAft>
              <a:buNone/>
            </a:pPr>
            <a:endParaRPr lang="de-DE"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793743E-A808-4C92-AB9A-F8E4BBD19232}"/>
              </a:ext>
            </a:extLst>
          </p:cNvPr>
          <p:cNvSpPr txBox="1"/>
          <p:nvPr/>
        </p:nvSpPr>
        <p:spPr>
          <a:xfrm>
            <a:off x="8913440" y="6309320"/>
            <a:ext cx="43648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fld id="{9ED6A387-E3FC-42BB-BCE2-1BBEFB24C94F}" type="slidenum">
              <a:rPr lang="de-CH" sz="11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17</a:t>
            </a:fld>
            <a:endParaRPr lang="de-CH"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2245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42950" y="663352"/>
            <a:ext cx="5810250" cy="533400"/>
          </a:xfrm>
        </p:spPr>
        <p:txBody>
          <a:bodyPr/>
          <a:lstStyle/>
          <a:p>
            <a:r>
              <a:rPr lang="de-CH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Traktandum 2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42950" y="1340768"/>
            <a:ext cx="8420100" cy="4467225"/>
          </a:xfrm>
        </p:spPr>
        <p:txBody>
          <a:bodyPr/>
          <a:lstStyle/>
          <a:p>
            <a:pPr marL="0" indent="0">
              <a:lnSpc>
                <a:spcPct val="112000"/>
              </a:lnSpc>
              <a:spcBef>
                <a:spcPts val="1200"/>
              </a:spcBef>
              <a:buNone/>
            </a:pPr>
            <a:r>
              <a:rPr lang="de-CH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Anfragen nach § 17 GG</a:t>
            </a:r>
          </a:p>
          <a:p>
            <a:pPr marL="0" indent="0">
              <a:lnSpc>
                <a:spcPct val="112000"/>
              </a:lnSpc>
              <a:spcBef>
                <a:spcPts val="1200"/>
              </a:spcBef>
              <a:buNone/>
            </a:pPr>
            <a:r>
              <a:rPr lang="de-CH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Keine Anfragen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895D845-ED5D-4D1C-8212-71C08F417034}"/>
              </a:ext>
            </a:extLst>
          </p:cNvPr>
          <p:cNvSpPr txBox="1"/>
          <p:nvPr/>
        </p:nvSpPr>
        <p:spPr>
          <a:xfrm>
            <a:off x="8909000" y="6309320"/>
            <a:ext cx="43648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fld id="{9ED6A387-E3FC-42BB-BCE2-1BBEFB24C94F}" type="slidenum">
              <a:rPr lang="de-CH" sz="11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18</a:t>
            </a:fld>
            <a:endParaRPr lang="de-CH"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99910D7-5CC0-4E97-B935-415B0CCFAE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232" y="2562568"/>
            <a:ext cx="8461248" cy="360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6312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742950" y="663352"/>
            <a:ext cx="5353050" cy="533400"/>
          </a:xfrm>
        </p:spPr>
        <p:txBody>
          <a:bodyPr/>
          <a:lstStyle/>
          <a:p>
            <a:r>
              <a:rPr lang="de-DE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Kenntnisnahme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9493" y="1428736"/>
            <a:ext cx="8531225" cy="4304520"/>
          </a:xfrm>
        </p:spPr>
        <p:txBody>
          <a:bodyPr/>
          <a:lstStyle/>
          <a:p>
            <a:pPr marL="0" indent="0">
              <a:lnSpc>
                <a:spcPct val="112000"/>
              </a:lnSpc>
              <a:spcBef>
                <a:spcPts val="1200"/>
              </a:spcBef>
              <a:buNone/>
            </a:pPr>
            <a:r>
              <a:rPr lang="de-DE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Art. 16 Ziff. 3 GO</a:t>
            </a:r>
          </a:p>
          <a:p>
            <a:pPr marL="0" indent="0">
              <a:lnSpc>
                <a:spcPct val="112000"/>
              </a:lnSpc>
              <a:spcBef>
                <a:spcPts val="576"/>
              </a:spcBef>
              <a:buNone/>
            </a:pPr>
            <a:r>
              <a:rPr lang="de-DE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 Gemeindeversammlung </a:t>
            </a:r>
            <a:br>
              <a:rPr lang="de-DE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nimmt Kenntnis vom </a:t>
            </a:r>
            <a:br>
              <a:rPr lang="de-DE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Geschäftsbericht (Jahresbericht).</a:t>
            </a:r>
          </a:p>
          <a:p>
            <a:pPr marL="0" indent="0">
              <a:lnSpc>
                <a:spcPct val="112000"/>
              </a:lnSpc>
              <a:spcBef>
                <a:spcPts val="576"/>
              </a:spcBef>
              <a:buNone/>
            </a:pPr>
            <a:r>
              <a:rPr lang="de-DE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(verfügbar auf </a:t>
            </a:r>
            <a:r>
              <a:rPr lang="de-DE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www.faellanden.ch</a:t>
            </a:r>
            <a:r>
              <a:rPr lang="de-DE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de-DE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oder in gedruckter Version im </a:t>
            </a:r>
            <a:br>
              <a:rPr lang="de-DE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Gemeindehaus)</a:t>
            </a:r>
          </a:p>
          <a:p>
            <a:pPr marL="0" indent="0">
              <a:lnSpc>
                <a:spcPct val="110000"/>
              </a:lnSpc>
              <a:spcBef>
                <a:spcPts val="576"/>
              </a:spcBef>
              <a:buNone/>
            </a:pPr>
            <a:endParaRPr lang="de-DE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de-DE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4C65EA7-3FF1-4856-8056-11C093EC8A40}"/>
              </a:ext>
            </a:extLst>
          </p:cNvPr>
          <p:cNvSpPr txBox="1"/>
          <p:nvPr/>
        </p:nvSpPr>
        <p:spPr>
          <a:xfrm>
            <a:off x="8913440" y="6309320"/>
            <a:ext cx="43648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fld id="{9ED6A387-E3FC-42BB-BCE2-1BBEFB24C94F}" type="slidenum">
              <a:rPr lang="de-CH" sz="11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19</a:t>
            </a:fld>
            <a:endParaRPr lang="de-CH"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DA0EB38-DF03-447E-BAB5-D483BC4316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6746" y="2001126"/>
            <a:ext cx="3096734" cy="3441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758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742950" y="663352"/>
            <a:ext cx="5810250" cy="533400"/>
          </a:xfrm>
        </p:spPr>
        <p:txBody>
          <a:bodyPr/>
          <a:lstStyle/>
          <a:p>
            <a:r>
              <a:rPr lang="de-CH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Traktanden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742950" y="1429281"/>
            <a:ext cx="8462962" cy="4808006"/>
          </a:xfrm>
        </p:spPr>
        <p:txBody>
          <a:bodyPr/>
          <a:lstStyle/>
          <a:p>
            <a:pPr marL="457200" lvl="0" indent="-457200">
              <a:lnSpc>
                <a:spcPct val="112000"/>
              </a:lnSpc>
              <a:spcBef>
                <a:spcPts val="576"/>
              </a:spcBef>
              <a:buFont typeface="+mj-lt"/>
              <a:buAutoNum type="arabicPeriod"/>
            </a:pPr>
            <a:endParaRPr lang="de-CH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457200">
              <a:lnSpc>
                <a:spcPct val="112000"/>
              </a:lnSpc>
              <a:spcBef>
                <a:spcPts val="576"/>
              </a:spcBef>
              <a:buFont typeface="+mj-lt"/>
              <a:buAutoNum type="arabicPeriod"/>
            </a:pPr>
            <a:r>
              <a:rPr lang="de-CH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Jahresrechnung 2025; Genehmigung</a:t>
            </a:r>
          </a:p>
          <a:p>
            <a:pPr marL="457200" lvl="0" indent="-457200">
              <a:lnSpc>
                <a:spcPct val="112000"/>
              </a:lnSpc>
              <a:buFont typeface="+mj-lt"/>
              <a:buAutoNum type="arabicPeriod"/>
            </a:pPr>
            <a:r>
              <a:rPr lang="de-CH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Anfragen nach § 17 des Gemeindegesetzes</a:t>
            </a:r>
          </a:p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endParaRPr lang="de-DE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112000"/>
              </a:lnSpc>
              <a:spcBef>
                <a:spcPts val="0"/>
              </a:spcBef>
              <a:spcAft>
                <a:spcPts val="2400"/>
              </a:spcAft>
              <a:buNone/>
            </a:pPr>
            <a:endParaRPr lang="de-DE"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DC175E1-20EB-4508-9214-79488CB09EC1}"/>
              </a:ext>
            </a:extLst>
          </p:cNvPr>
          <p:cNvSpPr txBox="1"/>
          <p:nvPr/>
        </p:nvSpPr>
        <p:spPr>
          <a:xfrm>
            <a:off x="8913440" y="6309320"/>
            <a:ext cx="43648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fld id="{9ED6A387-E3FC-42BB-BCE2-1BBEFB24C94F}" type="slidenum">
              <a:rPr lang="de-CH" sz="11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fld>
            <a:endParaRPr lang="de-CH"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7931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6926" y="663352"/>
            <a:ext cx="5810250" cy="533400"/>
          </a:xfrm>
        </p:spPr>
        <p:txBody>
          <a:bodyPr/>
          <a:lstStyle/>
          <a:p>
            <a:r>
              <a:rPr lang="de-CH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Rechtsmittel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38158" y="1428736"/>
            <a:ext cx="8535322" cy="5026038"/>
          </a:xfrm>
          <a:noFill/>
        </p:spPr>
        <p:txBody>
          <a:bodyPr/>
          <a:lstStyle/>
          <a:p>
            <a:pPr marL="358775" indent="-358775">
              <a:lnSpc>
                <a:spcPct val="112000"/>
              </a:lnSpc>
              <a:spcBef>
                <a:spcPts val="1200"/>
              </a:spcBef>
              <a:buFont typeface="Symbol" panose="05050102010706020507" pitchFamily="18" charset="2"/>
              <a:buChar char="-"/>
              <a:defRPr/>
            </a:pPr>
            <a:r>
              <a:rPr lang="de-CH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Gegen die Beschlüsse der Gemeindeversammlung kann wegen Ver-</a:t>
            </a:r>
            <a:r>
              <a:rPr lang="de-CH" sz="1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letzung</a:t>
            </a:r>
            <a:r>
              <a:rPr lang="de-CH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von Vorschriften über die politischen Rechte und deren Aus-übung (insbesondere der Verfahrensvorschriften) </a:t>
            </a:r>
            <a:r>
              <a:rPr lang="de-CH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innert 5 Tagen ab Publikation </a:t>
            </a:r>
            <a:r>
              <a:rPr lang="de-CH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schriftlich Rekurs in </a:t>
            </a:r>
            <a:r>
              <a:rPr lang="de-CH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Stimmrechtssachen</a:t>
            </a:r>
            <a:r>
              <a:rPr lang="de-CH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(§ 19 Abs. 1 </a:t>
            </a:r>
            <a:r>
              <a:rPr lang="de-CH" sz="1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lit</a:t>
            </a:r>
            <a:r>
              <a:rPr lang="de-CH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c VRG) erhoben werden. Der Rekurs gegen die Verletzung von Verfahrensvorschriften in der Gemeindeversammlung setzt voraus, dass diese an der Versammlung von irgendeiner stimm-berechtigten Person gerügt worden ist (§ 21a Abs. 2 VRG).</a:t>
            </a:r>
          </a:p>
          <a:p>
            <a:pPr marL="358775" indent="-358775">
              <a:lnSpc>
                <a:spcPct val="112000"/>
              </a:lnSpc>
              <a:spcBef>
                <a:spcPts val="1200"/>
              </a:spcBef>
              <a:buFont typeface="Symbol" panose="05050102010706020507" pitchFamily="18" charset="2"/>
              <a:buChar char="-"/>
              <a:defRPr/>
            </a:pPr>
            <a:r>
              <a:rPr lang="de-CH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 Weiteren kann gegen die Beschlüsse wegen Rechtsverletzungen, unrichtiger oder ungenügender Feststellung des Sachverhalts sowie Unangemessenheit </a:t>
            </a:r>
            <a:r>
              <a:rPr lang="de-CH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innert 30 Tagen ab Publikation </a:t>
            </a:r>
            <a:r>
              <a:rPr lang="de-CH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schriftlich Rekurs erhoben werden (§ 19 Abs. 1 VRG i. V. m. § 20 Abs. 1 VRG). </a:t>
            </a:r>
          </a:p>
          <a:p>
            <a:pPr marL="0" indent="0">
              <a:lnSpc>
                <a:spcPct val="112000"/>
              </a:lnSpc>
              <a:spcBef>
                <a:spcPts val="600"/>
              </a:spcBef>
              <a:buFont typeface="Wingdings" pitchFamily="2" charset="2"/>
              <a:buNone/>
              <a:defRPr/>
            </a:pPr>
            <a:endParaRPr lang="de-CH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112000"/>
              </a:lnSpc>
              <a:spcBef>
                <a:spcPts val="0"/>
              </a:spcBef>
              <a:buNone/>
              <a:defRPr/>
            </a:pPr>
            <a:r>
              <a:rPr lang="de-CH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 Rekurs ist zu begründen und schriftlich und im Doppel beim Bezirksrat Uster, Amtsstrasse 3 in 8610 Uster, einzureichen.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62B1DC6-1A67-4188-AC97-AB58A0F7ACA9}"/>
              </a:ext>
            </a:extLst>
          </p:cNvPr>
          <p:cNvSpPr txBox="1"/>
          <p:nvPr/>
        </p:nvSpPr>
        <p:spPr>
          <a:xfrm>
            <a:off x="8913440" y="6309320"/>
            <a:ext cx="43648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fld id="{9ED6A387-E3FC-42BB-BCE2-1BBEFB24C94F}" type="slidenum">
              <a:rPr lang="de-CH" sz="11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</a:t>
            </a:fld>
            <a:endParaRPr lang="de-CH"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4316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6CCCDB03-26B3-4CC8-BC9C-1EA45FB3A1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2" r="303" b="17509"/>
          <a:stretch/>
        </p:blipFill>
        <p:spPr>
          <a:xfrm>
            <a:off x="739456" y="1916882"/>
            <a:ext cx="8496000" cy="4752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42950" y="663352"/>
            <a:ext cx="5810250" cy="533400"/>
          </a:xfrm>
        </p:spPr>
        <p:txBody>
          <a:bodyPr/>
          <a:lstStyle/>
          <a:p>
            <a:r>
              <a:rPr lang="de-CH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Besten Dank...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39457" y="1412776"/>
            <a:ext cx="8420100" cy="4467225"/>
          </a:xfrm>
        </p:spPr>
        <p:txBody>
          <a:bodyPr/>
          <a:lstStyle/>
          <a:p>
            <a:pPr marL="0" indent="0">
              <a:buNone/>
            </a:pPr>
            <a:r>
              <a:rPr lang="de-CH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...für Ihre Aufmerksamkeit!</a:t>
            </a:r>
          </a:p>
          <a:p>
            <a:pPr marL="0" indent="0">
              <a:buNone/>
            </a:pPr>
            <a:endParaRPr lang="de-CH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355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742950" y="663352"/>
            <a:ext cx="5810250" cy="533400"/>
          </a:xfrm>
        </p:spPr>
        <p:txBody>
          <a:bodyPr/>
          <a:lstStyle/>
          <a:p>
            <a:r>
              <a:rPr lang="de-CH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Traktanden</a:t>
            </a:r>
            <a:endParaRPr lang="de-CH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742950" y="1429281"/>
            <a:ext cx="8462962" cy="4808006"/>
          </a:xfrm>
        </p:spPr>
        <p:txBody>
          <a:bodyPr/>
          <a:lstStyle/>
          <a:p>
            <a:pPr marL="457200" lvl="0" indent="-457200">
              <a:lnSpc>
                <a:spcPct val="112000"/>
              </a:lnSpc>
              <a:spcBef>
                <a:spcPts val="576"/>
              </a:spcBef>
              <a:buFont typeface="+mj-lt"/>
              <a:buAutoNum type="arabicPeriod"/>
            </a:pPr>
            <a:endParaRPr lang="de-CH" sz="24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457200">
              <a:lnSpc>
                <a:spcPct val="112000"/>
              </a:lnSpc>
              <a:spcBef>
                <a:spcPts val="576"/>
              </a:spcBef>
              <a:buFont typeface="+mj-lt"/>
              <a:buAutoNum type="arabicPeriod"/>
            </a:pPr>
            <a:r>
              <a:rPr lang="de-CH" sz="2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Jahresrechnung 2025; Genehmigung</a:t>
            </a:r>
          </a:p>
          <a:p>
            <a:pPr marL="457200" lvl="0" indent="-457200">
              <a:lnSpc>
                <a:spcPct val="112000"/>
              </a:lnSpc>
              <a:buFont typeface="+mj-lt"/>
              <a:buAutoNum type="arabicPeriod"/>
            </a:pPr>
            <a:r>
              <a:rPr lang="de-CH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Anfragen nach § 17 des Gemeindegesetzes</a:t>
            </a:r>
          </a:p>
          <a:p>
            <a:pPr marL="0" indent="0">
              <a:lnSpc>
                <a:spcPct val="112000"/>
              </a:lnSpc>
              <a:spcBef>
                <a:spcPts val="0"/>
              </a:spcBef>
              <a:spcAft>
                <a:spcPts val="2400"/>
              </a:spcAft>
              <a:buNone/>
            </a:pPr>
            <a:endParaRPr lang="de-DE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112000"/>
              </a:lnSpc>
              <a:spcBef>
                <a:spcPts val="0"/>
              </a:spcBef>
              <a:spcAft>
                <a:spcPts val="2400"/>
              </a:spcAft>
              <a:buNone/>
            </a:pPr>
            <a:endParaRPr lang="de-DE"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DC175E1-20EB-4508-9214-79488CB09EC1}"/>
              </a:ext>
            </a:extLst>
          </p:cNvPr>
          <p:cNvSpPr txBox="1"/>
          <p:nvPr/>
        </p:nvSpPr>
        <p:spPr>
          <a:xfrm>
            <a:off x="8913440" y="6309320"/>
            <a:ext cx="43648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fld id="{9ED6A387-E3FC-42BB-BCE2-1BBEFB24C94F}" type="slidenum">
              <a:rPr lang="de-CH" sz="11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fld>
            <a:endParaRPr lang="de-CH"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903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42950" y="663352"/>
            <a:ext cx="5810250" cy="533400"/>
          </a:xfrm>
        </p:spPr>
        <p:txBody>
          <a:bodyPr/>
          <a:lstStyle/>
          <a:p>
            <a:r>
              <a:rPr lang="de-CH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Traktandum 1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42950" y="1412776"/>
            <a:ext cx="8420100" cy="4467225"/>
          </a:xfrm>
        </p:spPr>
        <p:txBody>
          <a:bodyPr/>
          <a:lstStyle/>
          <a:p>
            <a:pPr marL="0" indent="0">
              <a:buNone/>
            </a:pPr>
            <a:r>
              <a:rPr lang="de-DE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Jahresrechnung 2025; Genehmigung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5818537-A120-4DE3-BCC6-0C49340D8CE7}"/>
              </a:ext>
            </a:extLst>
          </p:cNvPr>
          <p:cNvSpPr txBox="1"/>
          <p:nvPr/>
        </p:nvSpPr>
        <p:spPr>
          <a:xfrm>
            <a:off x="8913440" y="6309320"/>
            <a:ext cx="43648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fld id="{9ED6A387-E3FC-42BB-BCE2-1BBEFB24C94F}" type="slidenum">
              <a:rPr lang="de-CH" sz="11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fld>
            <a:endParaRPr lang="de-CH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C7B106E-B3EC-4F7E-B587-3A4FD4C440B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5" t="22700" r="26376" b="44750"/>
          <a:stretch/>
        </p:blipFill>
        <p:spPr>
          <a:xfrm>
            <a:off x="848544" y="2420888"/>
            <a:ext cx="7591037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186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503F65-635C-4205-A566-4E2A68A31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663352"/>
            <a:ext cx="5810250" cy="533400"/>
          </a:xfrm>
        </p:spPr>
        <p:txBody>
          <a:bodyPr/>
          <a:lstStyle/>
          <a:p>
            <a:r>
              <a:rPr lang="de-CH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Auf einen Blick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59E0CF5-8946-4D86-8745-88C68E4A88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502" y="1340768"/>
            <a:ext cx="8536978" cy="5184576"/>
          </a:xfrm>
        </p:spPr>
        <p:txBody>
          <a:bodyPr/>
          <a:lstStyle/>
          <a:p>
            <a:pPr marL="457200" lvl="1" indent="-457200">
              <a:lnSpc>
                <a:spcPct val="112000"/>
              </a:lnSpc>
              <a:spcBef>
                <a:spcPts val="0"/>
              </a:spcBef>
              <a:buAutoNum type="arabicPeriod"/>
            </a:pPr>
            <a:r>
              <a:rPr lang="de-CH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Ertragsüberschuss: CHF 3'403'127.91</a:t>
            </a:r>
          </a:p>
          <a:p>
            <a:pPr marL="0" lvl="1" indent="447675">
              <a:lnSpc>
                <a:spcPct val="112000"/>
              </a:lnSpc>
              <a:spcBef>
                <a:spcPts val="0"/>
              </a:spcBef>
              <a:buNone/>
            </a:pPr>
            <a:r>
              <a:rPr lang="de-CH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(inkl. CHF 5.6 Mio. Ressourcenzuschuss aus Finanzausgleich)</a:t>
            </a:r>
          </a:p>
          <a:p>
            <a:pPr marL="447675" indent="0">
              <a:lnSpc>
                <a:spcPct val="112000"/>
              </a:lnSpc>
              <a:spcBef>
                <a:spcPts val="0"/>
              </a:spcBef>
              <a:buNone/>
            </a:pPr>
            <a:endParaRPr lang="de-CH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Wingdings" panose="05000000000000000000" pitchFamily="2" charset="2"/>
            </a:endParaRPr>
          </a:p>
          <a:p>
            <a:pPr marL="447675" indent="0">
              <a:lnSpc>
                <a:spcPct val="112000"/>
              </a:lnSpc>
              <a:spcBef>
                <a:spcPts val="0"/>
              </a:spcBef>
              <a:buNone/>
            </a:pPr>
            <a:r>
              <a:rPr lang="de-CH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Der Ertragsüberschuss liegt CHF 5</a:t>
            </a:r>
            <a:r>
              <a:rPr lang="de-CH" sz="1800" u="none" strike="noStrike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'</a:t>
            </a:r>
            <a:r>
              <a:rPr lang="de-CH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758</a:t>
            </a:r>
            <a:r>
              <a:rPr lang="de-CH" sz="1800" u="none" strike="noStrike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'</a:t>
            </a:r>
            <a:r>
              <a:rPr lang="de-CH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227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.91 über dem budgetierten Wert von CHF –2</a:t>
            </a:r>
            <a:r>
              <a:rPr lang="de-CH" sz="1800" u="none" strike="noStrike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'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355</a:t>
            </a:r>
            <a:r>
              <a:rPr lang="de-CH" sz="1800" u="none" strike="noStrike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'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000.</a:t>
            </a:r>
            <a:endParaRPr lang="de-CH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12000"/>
              </a:lnSpc>
              <a:spcBef>
                <a:spcPts val="0"/>
              </a:spcBef>
              <a:buNone/>
            </a:pPr>
            <a:endParaRPr lang="de-CH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Wingdings" panose="05000000000000000000" pitchFamily="2" charset="2"/>
            </a:endParaRPr>
          </a:p>
          <a:p>
            <a:pPr marL="457200" indent="-457200">
              <a:lnSpc>
                <a:spcPct val="112000"/>
              </a:lnSpc>
              <a:spcBef>
                <a:spcPts val="0"/>
              </a:spcBef>
              <a:buFont typeface="+mj-lt"/>
              <a:buAutoNum type="arabicPeriod" startAt="2"/>
            </a:pPr>
            <a:r>
              <a:rPr lang="de-CH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Pro-Kopf-Nettovermögen</a:t>
            </a:r>
            <a:r>
              <a:rPr lang="de-CH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 </a:t>
            </a:r>
            <a:br>
              <a:rPr lang="de-CH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</a:br>
            <a:r>
              <a:rPr lang="de-CH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(Soll: CHF 0–2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'</a:t>
            </a:r>
            <a:r>
              <a:rPr lang="de-CH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000)</a:t>
            </a:r>
            <a:r>
              <a:rPr lang="de-CH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 </a:t>
            </a:r>
          </a:p>
          <a:p>
            <a:pPr marL="0" indent="0">
              <a:lnSpc>
                <a:spcPct val="112000"/>
              </a:lnSpc>
              <a:spcBef>
                <a:spcPts val="0"/>
              </a:spcBef>
              <a:buNone/>
            </a:pPr>
            <a:endParaRPr lang="de-CH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Wingdings" panose="05000000000000000000" pitchFamily="2" charset="2"/>
            </a:endParaRPr>
          </a:p>
          <a:p>
            <a:pPr marL="0" indent="449263">
              <a:lnSpc>
                <a:spcPct val="112000"/>
              </a:lnSpc>
              <a:spcBef>
                <a:spcPts val="0"/>
              </a:spcBef>
              <a:buNone/>
              <a:tabLst>
                <a:tab pos="4484688" algn="l"/>
              </a:tabLst>
            </a:pPr>
            <a:r>
              <a:rPr lang="de-CH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CHF 4'277 (Steuerhaushalt)	CHF 3'782 (Gesamthaushalt)</a:t>
            </a:r>
          </a:p>
          <a:p>
            <a:pPr marL="0" indent="0">
              <a:lnSpc>
                <a:spcPct val="112000"/>
              </a:lnSpc>
              <a:spcBef>
                <a:spcPts val="0"/>
              </a:spcBef>
              <a:buNone/>
            </a:pPr>
            <a:r>
              <a:rPr lang="de-CH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 </a:t>
            </a:r>
          </a:p>
          <a:p>
            <a:pPr marL="457200" indent="-457200" defTabSz="357188">
              <a:lnSpc>
                <a:spcPct val="112000"/>
              </a:lnSpc>
              <a:spcBef>
                <a:spcPts val="0"/>
              </a:spcBef>
              <a:buFont typeface="+mj-lt"/>
              <a:buAutoNum type="arabicPeriod" startAt="3"/>
            </a:pPr>
            <a:r>
              <a:rPr lang="de-CH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Selbstfinanzierungsgrad </a:t>
            </a:r>
            <a:br>
              <a:rPr lang="de-CH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</a:br>
            <a:r>
              <a:rPr lang="de-CH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(Soll: keine Vorgaben, wenn Nettovermögen &gt; 0)</a:t>
            </a:r>
            <a:endParaRPr lang="de-CH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12000"/>
              </a:lnSpc>
              <a:spcBef>
                <a:spcPts val="0"/>
              </a:spcBef>
              <a:buNone/>
            </a:pPr>
            <a:endParaRPr lang="de-CH" sz="1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Wingdings" panose="05000000000000000000" pitchFamily="2" charset="2"/>
            </a:endParaRPr>
          </a:p>
          <a:p>
            <a:pPr marL="0" indent="449263">
              <a:lnSpc>
                <a:spcPct val="112000"/>
              </a:lnSpc>
              <a:spcBef>
                <a:spcPts val="0"/>
              </a:spcBef>
              <a:buNone/>
              <a:tabLst>
                <a:tab pos="4484688" algn="l"/>
              </a:tabLst>
            </a:pPr>
            <a:r>
              <a:rPr lang="de-CH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91 % (Steuerhaushalt)	101 % (Gesamthaushalt)</a:t>
            </a:r>
          </a:p>
          <a:p>
            <a:pPr marL="0" indent="0">
              <a:lnSpc>
                <a:spcPct val="112000"/>
              </a:lnSpc>
              <a:spcBef>
                <a:spcPts val="0"/>
              </a:spcBef>
              <a:buNone/>
            </a:pPr>
            <a:endParaRPr lang="de-CH" sz="1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Wingdings" panose="05000000000000000000" pitchFamily="2" charset="2"/>
            </a:endParaRPr>
          </a:p>
          <a:p>
            <a:pPr marL="449263" indent="4763">
              <a:lnSpc>
                <a:spcPct val="112000"/>
              </a:lnSpc>
              <a:spcBef>
                <a:spcPts val="0"/>
              </a:spcBef>
              <a:buNone/>
            </a:pPr>
            <a:r>
              <a:rPr lang="de-CH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Der Selbstfinanzierungsgrad zeigt den Anteil der Nettoinvestitionen, der aus eigenen Mitteln finanziert werden kann.</a:t>
            </a:r>
          </a:p>
          <a:p>
            <a:pPr marL="0" indent="0">
              <a:buNone/>
            </a:pPr>
            <a:endParaRPr lang="de-CH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529F177-52CE-46BA-8323-1451CFBCF0C7}"/>
              </a:ext>
            </a:extLst>
          </p:cNvPr>
          <p:cNvSpPr txBox="1"/>
          <p:nvPr/>
        </p:nvSpPr>
        <p:spPr>
          <a:xfrm>
            <a:off x="8913440" y="6309320"/>
            <a:ext cx="43648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fld id="{9ED6A387-E3FC-42BB-BCE2-1BBEFB24C94F}" type="slidenum">
              <a:rPr lang="de-CH" sz="11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fld>
            <a:endParaRPr lang="de-CH"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866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503F65-635C-4205-A566-4E2A68A31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663352"/>
            <a:ext cx="6154266" cy="533400"/>
          </a:xfrm>
        </p:spPr>
        <p:txBody>
          <a:bodyPr/>
          <a:lstStyle/>
          <a:p>
            <a:r>
              <a:rPr lang="de-CH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Ressourcenzuschuss Berechnung</a:t>
            </a:r>
          </a:p>
        </p:txBody>
      </p:sp>
      <p:graphicFrame>
        <p:nvGraphicFramePr>
          <p:cNvPr id="9" name="Inhaltsplatzhalter 8">
            <a:extLst>
              <a:ext uri="{FF2B5EF4-FFF2-40B4-BE49-F238E27FC236}">
                <a16:creationId xmlns:a16="http://schemas.microsoft.com/office/drawing/2014/main" id="{E2DC9A19-1277-483A-86E4-2E3DA2C619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9072430"/>
              </p:ext>
            </p:extLst>
          </p:nvPr>
        </p:nvGraphicFramePr>
        <p:xfrm>
          <a:off x="814958" y="1556792"/>
          <a:ext cx="8674546" cy="438133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786114">
                  <a:extLst>
                    <a:ext uri="{9D8B030D-6E8A-4147-A177-3AD203B41FA5}">
                      <a16:colId xmlns:a16="http://schemas.microsoft.com/office/drawing/2014/main" val="679853602"/>
                    </a:ext>
                  </a:extLst>
                </a:gridCol>
                <a:gridCol w="2518519">
                  <a:extLst>
                    <a:ext uri="{9D8B030D-6E8A-4147-A177-3AD203B41FA5}">
                      <a16:colId xmlns:a16="http://schemas.microsoft.com/office/drawing/2014/main" val="3921929267"/>
                    </a:ext>
                  </a:extLst>
                </a:gridCol>
                <a:gridCol w="1369913">
                  <a:extLst>
                    <a:ext uri="{9D8B030D-6E8A-4147-A177-3AD203B41FA5}">
                      <a16:colId xmlns:a16="http://schemas.microsoft.com/office/drawing/2014/main" val="1290521987"/>
                    </a:ext>
                  </a:extLst>
                </a:gridCol>
              </a:tblGrid>
              <a:tr h="606925">
                <a:tc>
                  <a:txBody>
                    <a:bodyPr/>
                    <a:lstStyle/>
                    <a:p>
                      <a:pPr algn="l" fontAlgn="ctr"/>
                      <a:r>
                        <a:rPr lang="de-CH" sz="16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Kantonsmittel der relativen Steuerkraft 2025</a:t>
                      </a:r>
                      <a:br>
                        <a:rPr lang="de-CH" sz="16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de-CH" sz="16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(Schätzung per Feb 2026; Gemeindeamt ZH) </a:t>
                      </a:r>
                      <a:br>
                        <a:rPr lang="de-CH" sz="16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endParaRPr lang="de-CH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66" marR="8266" marT="8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CH" sz="16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de-CH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66" marR="8266" marT="826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CH" sz="16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4'454 </a:t>
                      </a:r>
                      <a:endParaRPr lang="de-CH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66" marR="297569" marT="8266" marB="0" anchor="ctr"/>
                </a:tc>
                <a:extLst>
                  <a:ext uri="{0D108BD9-81ED-4DB2-BD59-A6C34878D82A}">
                    <a16:rowId xmlns:a16="http://schemas.microsoft.com/office/drawing/2014/main" val="3045119478"/>
                  </a:ext>
                </a:extLst>
              </a:tr>
              <a:tr h="606925">
                <a:tc>
                  <a:txBody>
                    <a:bodyPr/>
                    <a:lstStyle/>
                    <a:p>
                      <a:pPr algn="l" fontAlgn="ctr"/>
                      <a:r>
                        <a:rPr lang="de-CH" sz="16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Ausgleichsgrenze</a:t>
                      </a:r>
                      <a:endParaRPr lang="de-CH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66" marR="8266" marT="8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CH" sz="16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95 % von CHF 4'454</a:t>
                      </a:r>
                      <a:endParaRPr lang="de-CH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66" marR="8266" marT="826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CH" sz="16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4'231 </a:t>
                      </a:r>
                      <a:endParaRPr lang="de-CH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66" marR="297569" marT="8266" marB="0" anchor="ctr"/>
                </a:tc>
                <a:extLst>
                  <a:ext uri="{0D108BD9-81ED-4DB2-BD59-A6C34878D82A}">
                    <a16:rowId xmlns:a16="http://schemas.microsoft.com/office/drawing/2014/main" val="2300361661"/>
                  </a:ext>
                </a:extLst>
              </a:tr>
              <a:tr h="606925">
                <a:tc>
                  <a:txBody>
                    <a:bodyPr/>
                    <a:lstStyle/>
                    <a:p>
                      <a:pPr algn="l" fontAlgn="ctr"/>
                      <a:r>
                        <a:rPr lang="de-CH" sz="16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Eigene relative Steuerkraft 2025</a:t>
                      </a:r>
                      <a:br>
                        <a:rPr lang="de-CH" sz="16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de-CH" sz="16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(aufgrund Steuerertrag in Jahresrechnung)</a:t>
                      </a:r>
                      <a:endParaRPr lang="de-CH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66" marR="8266" marT="8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CH" sz="16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de-CH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66" marR="8266" marT="826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CH" sz="16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3'644 </a:t>
                      </a:r>
                      <a:endParaRPr lang="de-CH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66" marR="297569" marT="8266" marB="0" anchor="ctr"/>
                </a:tc>
                <a:extLst>
                  <a:ext uri="{0D108BD9-81ED-4DB2-BD59-A6C34878D82A}">
                    <a16:rowId xmlns:a16="http://schemas.microsoft.com/office/drawing/2014/main" val="394760158"/>
                  </a:ext>
                </a:extLst>
              </a:tr>
              <a:tr h="606925">
                <a:tc>
                  <a:txBody>
                    <a:bodyPr/>
                    <a:lstStyle/>
                    <a:p>
                      <a:pPr algn="l" fontAlgn="ctr"/>
                      <a:r>
                        <a:rPr lang="de-CH" sz="16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Einfacher relativer Zuschuss 2025</a:t>
                      </a:r>
                      <a:endParaRPr lang="de-CH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66" marR="8266" marT="8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CH" sz="16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CHF 4'231 - CHF 3'644</a:t>
                      </a:r>
                      <a:endParaRPr lang="de-CH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66" marR="8266" marT="826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CH" sz="16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587 </a:t>
                      </a:r>
                      <a:endParaRPr lang="de-CH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66" marR="297569" marT="8266" marB="0" anchor="ctr"/>
                </a:tc>
                <a:extLst>
                  <a:ext uri="{0D108BD9-81ED-4DB2-BD59-A6C34878D82A}">
                    <a16:rowId xmlns:a16="http://schemas.microsoft.com/office/drawing/2014/main" val="3875460121"/>
                  </a:ext>
                </a:extLst>
              </a:tr>
              <a:tr h="606925">
                <a:tc>
                  <a:txBody>
                    <a:bodyPr/>
                    <a:lstStyle/>
                    <a:p>
                      <a:pPr algn="l" fontAlgn="ctr"/>
                      <a:r>
                        <a:rPr lang="de-CH" sz="16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Einwohnerzahl per 31.12.2025</a:t>
                      </a:r>
                      <a:endParaRPr lang="de-CH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66" marR="8266" marT="8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CH" sz="16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de-CH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66" marR="8266" marT="826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CH" sz="16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9'604 </a:t>
                      </a:r>
                      <a:endParaRPr lang="de-CH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66" marR="297569" marT="8266" marB="0" anchor="ctr"/>
                </a:tc>
                <a:extLst>
                  <a:ext uri="{0D108BD9-81ED-4DB2-BD59-A6C34878D82A}">
                    <a16:rowId xmlns:a16="http://schemas.microsoft.com/office/drawing/2014/main" val="769424430"/>
                  </a:ext>
                </a:extLst>
              </a:tr>
              <a:tr h="606925">
                <a:tc>
                  <a:txBody>
                    <a:bodyPr/>
                    <a:lstStyle/>
                    <a:p>
                      <a:pPr algn="l" fontAlgn="ctr"/>
                      <a:r>
                        <a:rPr lang="de-CH" sz="16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Einfacher absoluter Zuschuss</a:t>
                      </a:r>
                      <a:endParaRPr lang="de-CH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66" marR="8266" marT="826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CH" sz="16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CHF 587 x 9'604 </a:t>
                      </a:r>
                      <a:r>
                        <a:rPr lang="de-CH" sz="16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Einw</a:t>
                      </a:r>
                      <a:r>
                        <a:rPr lang="de-CH" sz="16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</a:t>
                      </a:r>
                      <a:endParaRPr lang="de-CH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66" marR="8266" marT="826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CH" sz="16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5'640'429 </a:t>
                      </a:r>
                      <a:endParaRPr lang="de-CH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66" marR="297569" marT="8266" marB="0" anchor="ctr"/>
                </a:tc>
                <a:extLst>
                  <a:ext uri="{0D108BD9-81ED-4DB2-BD59-A6C34878D82A}">
                    <a16:rowId xmlns:a16="http://schemas.microsoft.com/office/drawing/2014/main" val="1903553901"/>
                  </a:ext>
                </a:extLst>
              </a:tr>
              <a:tr h="606925">
                <a:tc>
                  <a:txBody>
                    <a:bodyPr/>
                    <a:lstStyle/>
                    <a:p>
                      <a:pPr algn="l" fontAlgn="ctr"/>
                      <a:r>
                        <a:rPr lang="de-CH" sz="16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Ressourcenzuschuss aufgrund Gemeindesteuerfuss</a:t>
                      </a:r>
                      <a:endParaRPr lang="de-CH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66" marR="8266" marT="826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de-CH" sz="160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l" fontAlgn="ctr"/>
                      <a:r>
                        <a:rPr lang="de-CH" sz="16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99 % von 5'640'429</a:t>
                      </a:r>
                      <a:endParaRPr lang="de-CH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66" marR="8266" marT="826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de-CH" sz="160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r" fontAlgn="ctr"/>
                      <a:r>
                        <a:rPr lang="de-CH" sz="16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5'584'025 </a:t>
                      </a:r>
                      <a:endParaRPr lang="de-CH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66" marR="297569" marT="8266" marB="0" anchor="ctr"/>
                </a:tc>
                <a:extLst>
                  <a:ext uri="{0D108BD9-81ED-4DB2-BD59-A6C34878D82A}">
                    <a16:rowId xmlns:a16="http://schemas.microsoft.com/office/drawing/2014/main" val="2235558257"/>
                  </a:ext>
                </a:extLst>
              </a:tr>
            </a:tbl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CFB9152F-1499-4D5B-A083-EB3CA86AF65C}"/>
              </a:ext>
            </a:extLst>
          </p:cNvPr>
          <p:cNvSpPr txBox="1"/>
          <p:nvPr/>
        </p:nvSpPr>
        <p:spPr>
          <a:xfrm>
            <a:off x="8913440" y="6309320"/>
            <a:ext cx="43648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fld id="{9ED6A387-E3FC-42BB-BCE2-1BBEFB24C94F}" type="slidenum">
              <a:rPr lang="de-CH" sz="11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</a:t>
            </a:fld>
            <a:endParaRPr lang="de-CH"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086B51B-A42F-4A09-AD24-7AC17C430173}"/>
              </a:ext>
            </a:extLst>
          </p:cNvPr>
          <p:cNvSpPr txBox="1"/>
          <p:nvPr/>
        </p:nvSpPr>
        <p:spPr>
          <a:xfrm>
            <a:off x="668524" y="5938128"/>
            <a:ext cx="8568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600" dirty="0">
                <a:latin typeface="Verdana" panose="020B0604030504040204" pitchFamily="34" charset="0"/>
                <a:ea typeface="Verdana" panose="020B0604030504040204" pitchFamily="34" charset="0"/>
              </a:rPr>
              <a:t>(126 Empfänger, 27 Geber, 7 neutral)</a:t>
            </a:r>
          </a:p>
        </p:txBody>
      </p:sp>
    </p:spTree>
    <p:extLst>
      <p:ext uri="{BB962C8B-B14F-4D97-AF65-F5344CB8AC3E}">
        <p14:creationId xmlns:p14="http://schemas.microsoft.com/office/powerpoint/2010/main" val="1420372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F1D2F1-98A7-46CC-B226-14B014C47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652797"/>
            <a:ext cx="5810250" cy="533400"/>
          </a:xfrm>
        </p:spPr>
        <p:txBody>
          <a:bodyPr/>
          <a:lstStyle/>
          <a:p>
            <a:r>
              <a:rPr lang="de-CH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Übersicht Aufwand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12BFC2D-C964-41A8-B5AB-286F4AE1C436}"/>
              </a:ext>
            </a:extLst>
          </p:cNvPr>
          <p:cNvSpPr txBox="1"/>
          <p:nvPr/>
        </p:nvSpPr>
        <p:spPr>
          <a:xfrm>
            <a:off x="8913440" y="6309320"/>
            <a:ext cx="43648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fld id="{9ED6A387-E3FC-42BB-BCE2-1BBEFB24C94F}" type="slidenum">
              <a:rPr lang="de-CH" sz="11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</a:t>
            </a:fld>
            <a:endParaRPr lang="de-CH"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13" name="Diagramm 12" title="Laufende Rechnung - Institutionelle Gliederung">
            <a:extLst>
              <a:ext uri="{FF2B5EF4-FFF2-40B4-BE49-F238E27FC236}">
                <a16:creationId xmlns:a16="http://schemas.microsoft.com/office/drawing/2014/main" id="{00000000-0008-0000-0000-000007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386998"/>
              </p:ext>
            </p:extLst>
          </p:nvPr>
        </p:nvGraphicFramePr>
        <p:xfrm>
          <a:off x="564952" y="1484784"/>
          <a:ext cx="8996560" cy="5306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7F30205E-DF6B-41AB-BD2A-BFFF0717D05C}"/>
              </a:ext>
            </a:extLst>
          </p:cNvPr>
          <p:cNvSpPr txBox="1"/>
          <p:nvPr/>
        </p:nvSpPr>
        <p:spPr>
          <a:xfrm>
            <a:off x="704528" y="1212518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latin typeface="Verdana" panose="020B0604030504040204" pitchFamily="34" charset="0"/>
                <a:ea typeface="Verdana" panose="020B0604030504040204" pitchFamily="34" charset="0"/>
              </a:rPr>
              <a:t>in TCHF</a:t>
            </a:r>
          </a:p>
        </p:txBody>
      </p:sp>
    </p:spTree>
    <p:extLst>
      <p:ext uri="{BB962C8B-B14F-4D97-AF65-F5344CB8AC3E}">
        <p14:creationId xmlns:p14="http://schemas.microsoft.com/office/powerpoint/2010/main" val="1279367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FBCCD7-1568-46D3-9638-E5ADABD3C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660793"/>
            <a:ext cx="5810250" cy="533400"/>
          </a:xfrm>
        </p:spPr>
        <p:txBody>
          <a:bodyPr/>
          <a:lstStyle/>
          <a:p>
            <a:r>
              <a:rPr lang="de-CH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Übersicht Ertrag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FE3A716-A824-4BC7-BF25-B3FDD91B60ED}"/>
              </a:ext>
            </a:extLst>
          </p:cNvPr>
          <p:cNvSpPr txBox="1"/>
          <p:nvPr/>
        </p:nvSpPr>
        <p:spPr>
          <a:xfrm>
            <a:off x="8913440" y="6309320"/>
            <a:ext cx="43648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fld id="{9ED6A387-E3FC-42BB-BCE2-1BBEFB24C94F}" type="slidenum">
              <a:rPr lang="de-CH" sz="11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</a:t>
            </a:fld>
            <a:endParaRPr lang="de-CH"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Textfeld 1">
            <a:extLst>
              <a:ext uri="{FF2B5EF4-FFF2-40B4-BE49-F238E27FC236}">
                <a16:creationId xmlns:a16="http://schemas.microsoft.com/office/drawing/2014/main" id="{732D10CE-EFF0-44E3-98AF-9574480968D6}"/>
              </a:ext>
            </a:extLst>
          </p:cNvPr>
          <p:cNvSpPr txBox="1"/>
          <p:nvPr/>
        </p:nvSpPr>
        <p:spPr>
          <a:xfrm>
            <a:off x="742950" y="1196752"/>
            <a:ext cx="950811" cy="40252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de-CH" sz="1100" dirty="0">
                <a:latin typeface="Verdana" panose="020B0604030504040204" pitchFamily="34" charset="0"/>
                <a:ea typeface="Verdana" panose="020B0604030504040204" pitchFamily="34" charset="0"/>
              </a:rPr>
              <a:t>in TCHF</a:t>
            </a:r>
          </a:p>
        </p:txBody>
      </p:sp>
      <p:graphicFrame>
        <p:nvGraphicFramePr>
          <p:cNvPr id="7" name="Diagramm 6" title="Laufende Rechnung">
            <a:extLst>
              <a:ext uri="{FF2B5EF4-FFF2-40B4-BE49-F238E27FC236}">
                <a16:creationId xmlns:a16="http://schemas.microsoft.com/office/drawing/2014/main" id="{00000000-0008-0000-0000-000008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245316"/>
              </p:ext>
            </p:extLst>
          </p:nvPr>
        </p:nvGraphicFramePr>
        <p:xfrm>
          <a:off x="421200" y="1340768"/>
          <a:ext cx="9221464" cy="56036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31413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FD9109-FBF1-4EF2-9E64-8A31FCDE2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660818"/>
            <a:ext cx="6082258" cy="533400"/>
          </a:xfrm>
        </p:spPr>
        <p:txBody>
          <a:bodyPr/>
          <a:lstStyle/>
          <a:p>
            <a:pPr>
              <a:lnSpc>
                <a:spcPct val="112000"/>
              </a:lnSpc>
            </a:pPr>
            <a:r>
              <a:rPr lang="de-CH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Hauptabweichungen Erfolgsrechnung</a:t>
            </a: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6DDB76D6-7D82-46BD-9625-B1FF4288D9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8522696"/>
              </p:ext>
            </p:extLst>
          </p:nvPr>
        </p:nvGraphicFramePr>
        <p:xfrm>
          <a:off x="742950" y="1340768"/>
          <a:ext cx="8420100" cy="49913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02338">
                  <a:extLst>
                    <a:ext uri="{9D8B030D-6E8A-4147-A177-3AD203B41FA5}">
                      <a16:colId xmlns:a16="http://schemas.microsoft.com/office/drawing/2014/main" val="3289690737"/>
                    </a:ext>
                  </a:extLst>
                </a:gridCol>
                <a:gridCol w="1617762">
                  <a:extLst>
                    <a:ext uri="{9D8B030D-6E8A-4147-A177-3AD203B41FA5}">
                      <a16:colId xmlns:a16="http://schemas.microsoft.com/office/drawing/2014/main" val="4202101277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endParaRPr lang="de-CH" sz="2000" dirty="0">
                        <a:solidFill>
                          <a:srgbClr val="FF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20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CHF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529208"/>
                  </a:ext>
                </a:extLst>
              </a:tr>
              <a:tr h="445321">
                <a:tc>
                  <a:txBody>
                    <a:bodyPr/>
                    <a:lstStyle/>
                    <a:p>
                      <a:r>
                        <a:rPr lang="de-CH" sz="18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Höhere Erträge aus Ressourcenzuschuss</a:t>
                      </a:r>
                    </a:p>
                  </a:txBody>
                  <a:tcPr marB="46800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800" b="0" u="none" strike="noStrike" kern="120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5'462'053</a:t>
                      </a:r>
                      <a:endParaRPr lang="de-CH" sz="1800" b="0" u="none" strike="noStrike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B="4680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9533629"/>
                  </a:ext>
                </a:extLst>
              </a:tr>
              <a:tr h="490783">
                <a:tc>
                  <a:txBody>
                    <a:bodyPr/>
                    <a:lstStyle/>
                    <a:p>
                      <a:r>
                        <a:rPr lang="de-CH" sz="18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Höhere Erträge aus Grundstückgewinnsteuer</a:t>
                      </a:r>
                    </a:p>
                  </a:txBody>
                  <a:tcPr marB="46800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8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</a:t>
                      </a:r>
                      <a:r>
                        <a:rPr lang="de-CH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'</a:t>
                      </a:r>
                      <a:r>
                        <a:rPr lang="de-CH" sz="18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944</a:t>
                      </a:r>
                      <a:r>
                        <a:rPr lang="de-CH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'</a:t>
                      </a:r>
                      <a:r>
                        <a:rPr lang="de-CH" sz="18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448</a:t>
                      </a:r>
                    </a:p>
                  </a:txBody>
                  <a:tcPr marB="4680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6330999"/>
                  </a:ext>
                </a:extLst>
              </a:tr>
              <a:tr h="755888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</a:pPr>
                      <a:r>
                        <a:rPr lang="de-CH" sz="18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Zusätzliche Erträge aus Rückabwicklung Versorgertaxen Kinder- und Jugendheime für die Jahre 2006-2021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8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</a:t>
                      </a:r>
                      <a:r>
                        <a:rPr lang="de-CH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'</a:t>
                      </a:r>
                      <a:r>
                        <a:rPr lang="de-CH" sz="18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844</a:t>
                      </a:r>
                      <a:r>
                        <a:rPr lang="de-CH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'</a:t>
                      </a:r>
                      <a:r>
                        <a:rPr lang="de-CH" sz="18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887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8121111"/>
                  </a:ext>
                </a:extLst>
              </a:tr>
              <a:tr h="445321">
                <a:tc>
                  <a:txBody>
                    <a:bodyPr/>
                    <a:lstStyle/>
                    <a:p>
                      <a:r>
                        <a:rPr lang="de-CH" sz="18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Tiefere Aufwendungen im Bereich Asyl/Integration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8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462</a:t>
                      </a:r>
                      <a:r>
                        <a:rPr lang="de-CH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'</a:t>
                      </a:r>
                      <a:r>
                        <a:rPr lang="de-CH" sz="18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816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99749"/>
                  </a:ext>
                </a:extLst>
              </a:tr>
              <a:tr h="445321">
                <a:tc>
                  <a:txBody>
                    <a:bodyPr/>
                    <a:lstStyle/>
                    <a:p>
                      <a:r>
                        <a:rPr lang="de-CH" sz="18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Tiefere Aufwendungen bei Tagesstruktur (Bildung)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8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319</a:t>
                      </a:r>
                      <a:r>
                        <a:rPr lang="de-CH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'</a:t>
                      </a:r>
                      <a:r>
                        <a:rPr lang="de-CH" sz="18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292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4189398"/>
                  </a:ext>
                </a:extLst>
              </a:tr>
              <a:tr h="445321">
                <a:tc>
                  <a:txBody>
                    <a:bodyPr/>
                    <a:lstStyle/>
                    <a:p>
                      <a:r>
                        <a:rPr lang="de-CH" sz="18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Tiefere Aufwendungen bei Schulliegenschaften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8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309</a:t>
                      </a:r>
                      <a:r>
                        <a:rPr lang="de-CH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'</a:t>
                      </a:r>
                      <a:r>
                        <a:rPr lang="de-CH" sz="18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266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7179219"/>
                  </a:ext>
                </a:extLst>
              </a:tr>
              <a:tr h="445321">
                <a:tc>
                  <a:txBody>
                    <a:bodyPr/>
                    <a:lstStyle/>
                    <a:p>
                      <a:r>
                        <a:rPr lang="de-CH" sz="18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Tiefere Steuererträge aus früheren Jahren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8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-1</a:t>
                      </a:r>
                      <a:r>
                        <a:rPr lang="de-CH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'</a:t>
                      </a:r>
                      <a:r>
                        <a:rPr lang="de-CH" sz="18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960</a:t>
                      </a:r>
                      <a:r>
                        <a:rPr lang="de-CH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'</a:t>
                      </a:r>
                      <a:r>
                        <a:rPr lang="de-CH" sz="18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382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6466108"/>
                  </a:ext>
                </a:extLst>
              </a:tr>
              <a:tr h="445321">
                <a:tc>
                  <a:txBody>
                    <a:bodyPr/>
                    <a:lstStyle/>
                    <a:p>
                      <a:r>
                        <a:rPr lang="de-CH" sz="18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Tiefere Steuererträge aus Steuerjahr 2025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8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-1</a:t>
                      </a:r>
                      <a:r>
                        <a:rPr lang="de-CH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'</a:t>
                      </a:r>
                      <a:r>
                        <a:rPr lang="de-CH" sz="18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901</a:t>
                      </a:r>
                      <a:r>
                        <a:rPr lang="de-CH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'</a:t>
                      </a:r>
                      <a:r>
                        <a:rPr lang="de-CH" sz="18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737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6913917"/>
                  </a:ext>
                </a:extLst>
              </a:tr>
              <a:tr h="445321">
                <a:tc>
                  <a:txBody>
                    <a:bodyPr/>
                    <a:lstStyle/>
                    <a:p>
                      <a:pPr>
                        <a:lnSpc>
                          <a:spcPct val="112000"/>
                        </a:lnSpc>
                      </a:pPr>
                      <a:r>
                        <a:rPr lang="de-CH" sz="18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Höhere Beiträge ambulante und stationäre Gesundheitskosten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8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-717</a:t>
                      </a:r>
                      <a:r>
                        <a:rPr lang="de-CH" sz="18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'</a:t>
                      </a:r>
                      <a:r>
                        <a:rPr lang="de-CH" sz="18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171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0822364"/>
                  </a:ext>
                </a:extLst>
              </a:tr>
            </a:tbl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8563F20B-BADD-465D-ADE3-C4B92F615796}"/>
              </a:ext>
            </a:extLst>
          </p:cNvPr>
          <p:cNvSpPr txBox="1"/>
          <p:nvPr/>
        </p:nvSpPr>
        <p:spPr>
          <a:xfrm>
            <a:off x="8913440" y="6309320"/>
            <a:ext cx="43648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fld id="{9ED6A387-E3FC-42BB-BCE2-1BBEFB24C94F}" type="slidenum">
              <a:rPr lang="de-CH" sz="11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</a:t>
            </a:fld>
            <a:endParaRPr lang="de-CH"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003382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Frutiger LT 45 Light"/>
        <a:ea typeface=""/>
        <a:cs typeface=""/>
      </a:majorFont>
      <a:minorFont>
        <a:latin typeface="Frutiger LT 45 Ligh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rutiger LT 45 Light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rutiger LT 45 Light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enutzerdefiniertes Design">
  <a:themeElements>
    <a:clrScheme name="Benutzerdefiniertes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enutzerdefiniertes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rutiger LT 45 Light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rutiger LT 45 Light" pitchFamily="34" charset="0"/>
          </a:defRPr>
        </a:defPPr>
      </a:lstStyle>
    </a:lnDef>
  </a:objectDefaults>
  <a:extraClrSchemeLst>
    <a:extraClrScheme>
      <a:clrScheme name="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tandarddesign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Standarddesign">
    <a:majorFont>
      <a:latin typeface="Frutiger LT 45 Light"/>
      <a:ea typeface=""/>
      <a:cs typeface=""/>
    </a:majorFont>
    <a:minorFont>
      <a:latin typeface="Frutiger LT 45 Light"/>
      <a:ea typeface=""/>
      <a:cs typeface="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739</Words>
  <Application>Microsoft Office PowerPoint</Application>
  <PresentationFormat>A4-Papier (210 x 297 mm)</PresentationFormat>
  <Paragraphs>204</Paragraphs>
  <Slides>21</Slides>
  <Notes>11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21</vt:i4>
      </vt:variant>
    </vt:vector>
  </HeadingPairs>
  <TitlesOfParts>
    <vt:vector size="29" baseType="lpstr">
      <vt:lpstr>Arial</vt:lpstr>
      <vt:lpstr>Frutiger LT 45 Light</vt:lpstr>
      <vt:lpstr>Symbol</vt:lpstr>
      <vt:lpstr>Times New Roman</vt:lpstr>
      <vt:lpstr>Verdana</vt:lpstr>
      <vt:lpstr>Wingdings</vt:lpstr>
      <vt:lpstr>Standarddesign</vt:lpstr>
      <vt:lpstr>Benutzerdefiniertes Design</vt:lpstr>
      <vt:lpstr>PowerPoint-Präsentation</vt:lpstr>
      <vt:lpstr>Traktanden</vt:lpstr>
      <vt:lpstr>Traktanden</vt:lpstr>
      <vt:lpstr>Traktandum 1</vt:lpstr>
      <vt:lpstr>Auf einen Blick</vt:lpstr>
      <vt:lpstr>Ressourcenzuschuss Berechnung</vt:lpstr>
      <vt:lpstr>Übersicht Aufwand</vt:lpstr>
      <vt:lpstr>Übersicht Ertrag</vt:lpstr>
      <vt:lpstr>Hauptabweichungen Erfolgsrechnung</vt:lpstr>
      <vt:lpstr>Entwicklung des  ordentlichen Steuerertrags </vt:lpstr>
      <vt:lpstr>Investitionsrechnung Gesamthaushalt</vt:lpstr>
      <vt:lpstr>Hauptabweichungen Investitionsrechnung </vt:lpstr>
      <vt:lpstr>Geldfluss Steuerhaushalt</vt:lpstr>
      <vt:lpstr>Traktandum 1</vt:lpstr>
      <vt:lpstr>Traktandum 1 </vt:lpstr>
      <vt:lpstr>Traktandum 1</vt:lpstr>
      <vt:lpstr>Traktanden</vt:lpstr>
      <vt:lpstr>Traktandum 2</vt:lpstr>
      <vt:lpstr>Kenntnisnahme</vt:lpstr>
      <vt:lpstr>Rechtsmittel</vt:lpstr>
      <vt:lpstr>Besten Dank...</vt:lpstr>
    </vt:vector>
  </TitlesOfParts>
  <Company>Fällanden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Kein Folientitel</dc:title>
  <dc:creator>Gemeindeverwaltung</dc:creator>
  <cp:lastModifiedBy>Fehr Carola</cp:lastModifiedBy>
  <cp:revision>1597</cp:revision>
  <cp:lastPrinted>2026-05-26T06:42:01Z</cp:lastPrinted>
  <dcterms:created xsi:type="dcterms:W3CDTF">2002-08-06T09:35:03Z</dcterms:created>
  <dcterms:modified xsi:type="dcterms:W3CDTF">2026-06-24T06:47:00Z</dcterms:modified>
</cp:coreProperties>
</file>

<file path=userCustomization/customUI.xml><?xml version="1.0" encoding="utf-8"?>
<mso:customUI xmlns:doc="http://schemas.microsoft.com/office/2006/01/customui/currentDocument" xmlns:mso="http://schemas.microsoft.com/office/2006/01/customui">
  <mso:ribbon>
    <mso:qat>
      <mso:documentControls>
        <mso:separator idQ="doc:sep1" visible="true"/>
        <mso:separator idQ="doc:sep2" visible="true"/>
      </mso:documentControls>
    </mso:qat>
  </mso:ribbon>
</mso:customUI>
</file>