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drawings/drawing4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microsoft.com/office/2006/relationships/ui/userCustomization" Target="userCustomization/customUI.xml"/><Relationship Id="rId1" Type="http://schemas.openxmlformats.org/officeDocument/2006/relationships/officeDocument" Target="ppt/presentation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49" r:id="rId2"/>
  </p:sldMasterIdLst>
  <p:notesMasterIdLst>
    <p:notesMasterId r:id="rId28"/>
  </p:notesMasterIdLst>
  <p:handoutMasterIdLst>
    <p:handoutMasterId r:id="rId29"/>
  </p:handoutMasterIdLst>
  <p:sldIdLst>
    <p:sldId id="754" r:id="rId3"/>
    <p:sldId id="806" r:id="rId4"/>
    <p:sldId id="944" r:id="rId5"/>
    <p:sldId id="714" r:id="rId6"/>
    <p:sldId id="811" r:id="rId7"/>
    <p:sldId id="814" r:id="rId8"/>
    <p:sldId id="815" r:id="rId9"/>
    <p:sldId id="816" r:id="rId10"/>
    <p:sldId id="813" r:id="rId11"/>
    <p:sldId id="795" r:id="rId12"/>
    <p:sldId id="804" r:id="rId13"/>
    <p:sldId id="812" r:id="rId14"/>
    <p:sldId id="963" r:id="rId15"/>
    <p:sldId id="808" r:id="rId16"/>
    <p:sldId id="817" r:id="rId17"/>
    <p:sldId id="809" r:id="rId18"/>
    <p:sldId id="926" r:id="rId19"/>
    <p:sldId id="927" r:id="rId20"/>
    <p:sldId id="964" r:id="rId21"/>
    <p:sldId id="947" r:id="rId22"/>
    <p:sldId id="924" r:id="rId23"/>
    <p:sldId id="962" r:id="rId24"/>
    <p:sldId id="965" r:id="rId25"/>
    <p:sldId id="764" r:id="rId26"/>
    <p:sldId id="855" r:id="rId27"/>
  </p:sldIdLst>
  <p:sldSz cx="9906000" cy="6858000" type="A4"/>
  <p:notesSz cx="6797675" cy="987266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Frutiger LT 45 Light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Frutiger LT 45 Light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Frutiger LT 45 Light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Frutiger LT 45 Light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Frutiger LT 45 Light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Frutiger LT 45 Light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Frutiger LT 45 Light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Frutiger LT 45 Light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Frutiger LT 45 Light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bschnitt ohne Titel" id="{7916B26B-5F0E-4E33-9BA8-70F66EF6C805}">
          <p14:sldIdLst>
            <p14:sldId id="754"/>
            <p14:sldId id="806"/>
            <p14:sldId id="944"/>
            <p14:sldId id="714"/>
            <p14:sldId id="811"/>
            <p14:sldId id="814"/>
            <p14:sldId id="815"/>
            <p14:sldId id="816"/>
            <p14:sldId id="813"/>
            <p14:sldId id="795"/>
            <p14:sldId id="804"/>
            <p14:sldId id="812"/>
            <p14:sldId id="963"/>
            <p14:sldId id="808"/>
            <p14:sldId id="817"/>
            <p14:sldId id="809"/>
            <p14:sldId id="926"/>
            <p14:sldId id="927"/>
            <p14:sldId id="964"/>
            <p14:sldId id="947"/>
            <p14:sldId id="924"/>
            <p14:sldId id="962"/>
            <p14:sldId id="965"/>
            <p14:sldId id="764"/>
            <p14:sldId id="85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2" userDrawn="1">
          <p15:clr>
            <a:srgbClr val="A4A3A4"/>
          </p15:clr>
        </p15:guide>
        <p15:guide id="2" pos="2143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inmann Jonas" initials="SJ" lastIdx="1" clrIdx="0">
    <p:extLst>
      <p:ext uri="{19B8F6BF-5375-455C-9EA6-DF929625EA0E}">
        <p15:presenceInfo xmlns:p15="http://schemas.microsoft.com/office/powerpoint/2012/main" userId="S-1-5-21-1438994124-3170606959-1155466703-323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3300"/>
    <a:srgbClr val="FFFF00"/>
    <a:srgbClr val="008000"/>
    <a:srgbClr val="66FF33"/>
    <a:srgbClr val="CCFFCC"/>
    <a:srgbClr val="CC0000"/>
    <a:srgbClr val="6600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95779" autoAdjust="0"/>
  </p:normalViewPr>
  <p:slideViewPr>
    <p:cSldViewPr>
      <p:cViewPr varScale="1">
        <p:scale>
          <a:sx n="121" d="100"/>
          <a:sy n="121" d="100"/>
        </p:scale>
        <p:origin x="1068" y="11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696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3186"/>
    </p:cViewPr>
  </p:sorterViewPr>
  <p:notesViewPr>
    <p:cSldViewPr>
      <p:cViewPr>
        <p:scale>
          <a:sx n="100" d="100"/>
          <a:sy n="100" d="100"/>
        </p:scale>
        <p:origin x="-882" y="1770"/>
      </p:cViewPr>
      <p:guideLst>
        <p:guide orient="horz" pos="3112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root.riz\Home\FAEL\FAEL-US0127\Documents\CMIAXIOMA\f53a01b63f6040de85d09228ecba3e0a\2022%20Finanz-Grafiken%20GV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root.riz\Home\FAEL\FAEL-US0127\Documents\CMIAXIOMA\f53a01b63f6040de85d09228ecba3e0a\2022%20Finanz-Grafiken%20GV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678841981400048E-2"/>
          <c:y val="0.11035766475136553"/>
          <c:w val="0.66854844132969526"/>
          <c:h val="0.65800947295381185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PG_Erfolgsrechnung!$B$5:$B$6</c:f>
              <c:strCache>
                <c:ptCount val="2"/>
                <c:pt idx="0">
                  <c:v>BU 2022</c:v>
                </c:pt>
                <c:pt idx="1">
                  <c:v>Aufwand</c:v>
                </c:pt>
              </c:strCache>
            </c:strRef>
          </c:tx>
          <c:spPr>
            <a:solidFill>
              <a:srgbClr val="66FFCC">
                <a:alpha val="49804"/>
              </a:srgbClr>
            </a:solidFill>
          </c:spPr>
          <c:invertIfNegative val="0"/>
          <c:cat>
            <c:strRef>
              <c:f>PG_Erfolgsrechnung!$A$7:$A$14</c:f>
              <c:strCache>
                <c:ptCount val="8"/>
                <c:pt idx="0">
                  <c:v>Präsidiales</c:v>
                </c:pt>
                <c:pt idx="1">
                  <c:v>Finanzen und Steuern</c:v>
                </c:pt>
                <c:pt idx="2">
                  <c:v>Bevölkerung &amp; Sicherheit</c:v>
                </c:pt>
                <c:pt idx="3">
                  <c:v>Gesellschaft</c:v>
                </c:pt>
                <c:pt idx="4">
                  <c:v>Hochbau &amp; Liegenschaften</c:v>
                </c:pt>
                <c:pt idx="5">
                  <c:v>Tiefbau &amp; Werke</c:v>
                </c:pt>
                <c:pt idx="6">
                  <c:v>Schule</c:v>
                </c:pt>
                <c:pt idx="7">
                  <c:v>Total Aufwand</c:v>
                </c:pt>
              </c:strCache>
            </c:strRef>
          </c:cat>
          <c:val>
            <c:numRef>
              <c:f>PG_Erfolgsrechnung!$B$7:$B$13</c:f>
              <c:numCache>
                <c:formatCode>#\ ###\ ##0</c:formatCode>
                <c:ptCount val="7"/>
                <c:pt idx="0">
                  <c:v>3929</c:v>
                </c:pt>
                <c:pt idx="1">
                  <c:v>1848</c:v>
                </c:pt>
                <c:pt idx="2">
                  <c:v>1561</c:v>
                </c:pt>
                <c:pt idx="3">
                  <c:v>20546</c:v>
                </c:pt>
                <c:pt idx="4">
                  <c:v>5563</c:v>
                </c:pt>
                <c:pt idx="5">
                  <c:v>11437</c:v>
                </c:pt>
                <c:pt idx="6">
                  <c:v>23079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BC-44C7-841C-A4237E90F65B}"/>
            </c:ext>
          </c:extLst>
        </c:ser>
        <c:ser>
          <c:idx val="1"/>
          <c:order val="1"/>
          <c:tx>
            <c:strRef>
              <c:f>PG_Erfolgsrechnung!$C$5:$C$6</c:f>
              <c:strCache>
                <c:ptCount val="2"/>
                <c:pt idx="0">
                  <c:v>RG 2022</c:v>
                </c:pt>
                <c:pt idx="1">
                  <c:v>Aufwand</c:v>
                </c:pt>
              </c:strCache>
            </c:strRef>
          </c:tx>
          <c:spPr>
            <a:solidFill>
              <a:srgbClr val="0066CC"/>
            </a:solidFill>
          </c:spPr>
          <c:invertIfNegative val="0"/>
          <c:cat>
            <c:strRef>
              <c:f>PG_Erfolgsrechnung!$A$7:$A$14</c:f>
              <c:strCache>
                <c:ptCount val="8"/>
                <c:pt idx="0">
                  <c:v>Präsidiales</c:v>
                </c:pt>
                <c:pt idx="1">
                  <c:v>Finanzen und Steuern</c:v>
                </c:pt>
                <c:pt idx="2">
                  <c:v>Bevölkerung &amp; Sicherheit</c:v>
                </c:pt>
                <c:pt idx="3">
                  <c:v>Gesellschaft</c:v>
                </c:pt>
                <c:pt idx="4">
                  <c:v>Hochbau &amp; Liegenschaften</c:v>
                </c:pt>
                <c:pt idx="5">
                  <c:v>Tiefbau &amp; Werke</c:v>
                </c:pt>
                <c:pt idx="6">
                  <c:v>Schule</c:v>
                </c:pt>
                <c:pt idx="7">
                  <c:v>Total Aufwand</c:v>
                </c:pt>
              </c:strCache>
            </c:strRef>
          </c:cat>
          <c:val>
            <c:numRef>
              <c:f>PG_Erfolgsrechnung!$C$7:$C$13</c:f>
              <c:numCache>
                <c:formatCode>#\ ###\ ##0</c:formatCode>
                <c:ptCount val="7"/>
                <c:pt idx="0">
                  <c:v>3949</c:v>
                </c:pt>
                <c:pt idx="1">
                  <c:v>2610</c:v>
                </c:pt>
                <c:pt idx="2">
                  <c:v>1564</c:v>
                </c:pt>
                <c:pt idx="3">
                  <c:v>21290</c:v>
                </c:pt>
                <c:pt idx="4">
                  <c:v>5704</c:v>
                </c:pt>
                <c:pt idx="5">
                  <c:v>11501</c:v>
                </c:pt>
                <c:pt idx="6">
                  <c:v>21776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BC-44C7-841C-A4237E90F65B}"/>
            </c:ext>
          </c:extLst>
        </c:ser>
        <c:ser>
          <c:idx val="3"/>
          <c:order val="2"/>
          <c:tx>
            <c:strRef>
              <c:f>PG_Erfolgsrechnung!$D$5:$D$6</c:f>
              <c:strCache>
                <c:ptCount val="2"/>
                <c:pt idx="0">
                  <c:v>BU 2023</c:v>
                </c:pt>
                <c:pt idx="1">
                  <c:v>Aufwand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val>
            <c:numRef>
              <c:f>PG_Erfolgsrechnung!$D$7:$D$13</c:f>
              <c:numCache>
                <c:formatCode>#\ ###\ ##0</c:formatCode>
                <c:ptCount val="7"/>
                <c:pt idx="0">
                  <c:v>4266</c:v>
                </c:pt>
                <c:pt idx="1">
                  <c:v>3221</c:v>
                </c:pt>
                <c:pt idx="2">
                  <c:v>1619</c:v>
                </c:pt>
                <c:pt idx="3">
                  <c:v>22910</c:v>
                </c:pt>
                <c:pt idx="4">
                  <c:v>6095</c:v>
                </c:pt>
                <c:pt idx="5">
                  <c:v>14571</c:v>
                </c:pt>
                <c:pt idx="6">
                  <c:v>23868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BC-44C7-841C-A4237E90F6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0229488"/>
        <c:axId val="400222432"/>
      </c:barChart>
      <c:catAx>
        <c:axId val="400229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 rot="5400000" vert="horz"/>
          <a:lstStyle/>
          <a:p>
            <a:pPr>
              <a:defRPr/>
            </a:pPr>
            <a:endParaRPr lang="de-DE"/>
          </a:p>
        </c:txPr>
        <c:crossAx val="400222432"/>
        <c:crosses val="autoZero"/>
        <c:auto val="1"/>
        <c:lblAlgn val="ctr"/>
        <c:lblOffset val="100"/>
        <c:noMultiLvlLbl val="0"/>
      </c:catAx>
      <c:valAx>
        <c:axId val="400222432"/>
        <c:scaling>
          <c:orientation val="minMax"/>
        </c:scaling>
        <c:delete val="0"/>
        <c:axPos val="l"/>
        <c:majorGridlines/>
        <c:numFmt formatCode="#\ ###\ ##0" sourceLinked="1"/>
        <c:majorTickMark val="out"/>
        <c:minorTickMark val="none"/>
        <c:tickLblPos val="nextTo"/>
        <c:crossAx val="4002294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39327401960749"/>
          <c:y val="8.2229419419439398E-2"/>
          <c:w val="0.69154701243996564"/>
          <c:h val="0.71797940386566617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PG_Erfolgsrechnung!$B$18:$B$19</c:f>
              <c:strCache>
                <c:ptCount val="2"/>
                <c:pt idx="0">
                  <c:v>BU 2022</c:v>
                </c:pt>
                <c:pt idx="1">
                  <c:v>Ertrag</c:v>
                </c:pt>
              </c:strCache>
            </c:strRef>
          </c:tx>
          <c:spPr>
            <a:solidFill>
              <a:srgbClr val="66FFCC">
                <a:alpha val="50000"/>
              </a:srgbClr>
            </a:solidFill>
          </c:spPr>
          <c:invertIfNegative val="0"/>
          <c:cat>
            <c:strRef>
              <c:f>PG_Erfolgsrechnung!$A$20:$A$27</c:f>
              <c:strCache>
                <c:ptCount val="8"/>
                <c:pt idx="0">
                  <c:v>Präsidiales</c:v>
                </c:pt>
                <c:pt idx="1">
                  <c:v>Finanzen und Steuern</c:v>
                </c:pt>
                <c:pt idx="2">
                  <c:v>Bevölkerung &amp; Sicherheit</c:v>
                </c:pt>
                <c:pt idx="3">
                  <c:v>Gesellschaft</c:v>
                </c:pt>
                <c:pt idx="4">
                  <c:v>Hochbau &amp; Liegenschaften</c:v>
                </c:pt>
                <c:pt idx="5">
                  <c:v>Tiefbau &amp; Werke</c:v>
                </c:pt>
                <c:pt idx="6">
                  <c:v>Schule</c:v>
                </c:pt>
                <c:pt idx="7">
                  <c:v>Total Ertrag</c:v>
                </c:pt>
              </c:strCache>
            </c:strRef>
          </c:cat>
          <c:val>
            <c:numRef>
              <c:f>PG_Erfolgsrechnung!$B$20:$B$26</c:f>
              <c:numCache>
                <c:formatCode>#\ ###\ ##0</c:formatCode>
                <c:ptCount val="7"/>
                <c:pt idx="0">
                  <c:v>1349</c:v>
                </c:pt>
                <c:pt idx="1">
                  <c:v>41795</c:v>
                </c:pt>
                <c:pt idx="2">
                  <c:v>493</c:v>
                </c:pt>
                <c:pt idx="3">
                  <c:v>11386</c:v>
                </c:pt>
                <c:pt idx="4">
                  <c:v>2205</c:v>
                </c:pt>
                <c:pt idx="5">
                  <c:v>10861</c:v>
                </c:pt>
                <c:pt idx="6">
                  <c:v>1497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08-4D20-B11C-85B747B1E64F}"/>
            </c:ext>
          </c:extLst>
        </c:ser>
        <c:ser>
          <c:idx val="1"/>
          <c:order val="1"/>
          <c:tx>
            <c:strRef>
              <c:f>PG_Erfolgsrechnung!$C$18:$C$19</c:f>
              <c:strCache>
                <c:ptCount val="2"/>
                <c:pt idx="0">
                  <c:v>RG 2022</c:v>
                </c:pt>
                <c:pt idx="1">
                  <c:v>Ertrag</c:v>
                </c:pt>
              </c:strCache>
            </c:strRef>
          </c:tx>
          <c:spPr>
            <a:solidFill>
              <a:srgbClr val="0066CC"/>
            </a:solidFill>
          </c:spPr>
          <c:invertIfNegative val="0"/>
          <c:cat>
            <c:strRef>
              <c:f>PG_Erfolgsrechnung!$A$20:$A$27</c:f>
              <c:strCache>
                <c:ptCount val="8"/>
                <c:pt idx="0">
                  <c:v>Präsidiales</c:v>
                </c:pt>
                <c:pt idx="1">
                  <c:v>Finanzen und Steuern</c:v>
                </c:pt>
                <c:pt idx="2">
                  <c:v>Bevölkerung &amp; Sicherheit</c:v>
                </c:pt>
                <c:pt idx="3">
                  <c:v>Gesellschaft</c:v>
                </c:pt>
                <c:pt idx="4">
                  <c:v>Hochbau &amp; Liegenschaften</c:v>
                </c:pt>
                <c:pt idx="5">
                  <c:v>Tiefbau &amp; Werke</c:v>
                </c:pt>
                <c:pt idx="6">
                  <c:v>Schule</c:v>
                </c:pt>
                <c:pt idx="7">
                  <c:v>Total Ertrag</c:v>
                </c:pt>
              </c:strCache>
            </c:strRef>
          </c:cat>
          <c:val>
            <c:numRef>
              <c:f>PG_Erfolgsrechnung!$C$20:$C$26</c:f>
              <c:numCache>
                <c:formatCode>#\ ###\ ##0</c:formatCode>
                <c:ptCount val="7"/>
                <c:pt idx="0">
                  <c:v>1388</c:v>
                </c:pt>
                <c:pt idx="1">
                  <c:v>49844</c:v>
                </c:pt>
                <c:pt idx="2">
                  <c:v>487</c:v>
                </c:pt>
                <c:pt idx="3">
                  <c:v>12391</c:v>
                </c:pt>
                <c:pt idx="4">
                  <c:v>2147</c:v>
                </c:pt>
                <c:pt idx="5">
                  <c:v>10912</c:v>
                </c:pt>
                <c:pt idx="6">
                  <c:v>1645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08-4D20-B11C-85B747B1E64F}"/>
            </c:ext>
          </c:extLst>
        </c:ser>
        <c:ser>
          <c:idx val="3"/>
          <c:order val="2"/>
          <c:tx>
            <c:strRef>
              <c:f>PG_Erfolgsrechnung!$D$18:$D$19</c:f>
              <c:strCache>
                <c:ptCount val="2"/>
                <c:pt idx="0">
                  <c:v>BU 2023</c:v>
                </c:pt>
                <c:pt idx="1">
                  <c:v>Ertrag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val>
            <c:numRef>
              <c:f>PG_Erfolgsrechnung!$D$20:$D$26</c:f>
              <c:numCache>
                <c:formatCode>#\ ###\ ##0</c:formatCode>
                <c:ptCount val="7"/>
                <c:pt idx="0">
                  <c:v>1348</c:v>
                </c:pt>
                <c:pt idx="1">
                  <c:v>44329</c:v>
                </c:pt>
                <c:pt idx="2">
                  <c:v>486</c:v>
                </c:pt>
                <c:pt idx="3">
                  <c:v>13838</c:v>
                </c:pt>
                <c:pt idx="4">
                  <c:v>2515</c:v>
                </c:pt>
                <c:pt idx="5">
                  <c:v>13931</c:v>
                </c:pt>
                <c:pt idx="6">
                  <c:v>1460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08-4D20-B11C-85B747B1E6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0223216"/>
        <c:axId val="400227136"/>
      </c:barChart>
      <c:catAx>
        <c:axId val="400223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5400000" vert="horz" anchor="b" anchorCtr="0"/>
          <a:lstStyle/>
          <a:p>
            <a:pPr>
              <a:defRPr>
                <a:ln>
                  <a:noFill/>
                </a:ln>
              </a:defRPr>
            </a:pPr>
            <a:endParaRPr lang="de-DE"/>
          </a:p>
        </c:txPr>
        <c:crossAx val="400227136"/>
        <c:crosses val="autoZero"/>
        <c:auto val="1"/>
        <c:lblAlgn val="ctr"/>
        <c:lblOffset val="100"/>
        <c:noMultiLvlLbl val="0"/>
      </c:catAx>
      <c:valAx>
        <c:axId val="400227136"/>
        <c:scaling>
          <c:orientation val="minMax"/>
          <c:max val="55000"/>
          <c:min val="500"/>
        </c:scaling>
        <c:delete val="0"/>
        <c:axPos val="l"/>
        <c:majorGridlines/>
        <c:numFmt formatCode="#\ ###\ ##0" sourceLinked="1"/>
        <c:majorTickMark val="out"/>
        <c:minorTickMark val="none"/>
        <c:tickLblPos val="nextTo"/>
        <c:crossAx val="400223216"/>
        <c:crosses val="autoZero"/>
        <c:crossBetween val="between"/>
        <c:majorUnit val="5000"/>
      </c:valAx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05857042881024"/>
          <c:y val="1.6644931901247141E-2"/>
          <c:w val="0.68385265960784003"/>
          <c:h val="0.740572200093882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'Laufende Rechnung'!$B$1</c:f>
              <c:strCache>
                <c:ptCount val="1"/>
                <c:pt idx="0">
                  <c:v>Total Aufwand ohne Abschreibungen
   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FF0000">
                  <a:alpha val="60000"/>
                </a:srgbClr>
              </a:solidFill>
              <a:ln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217-4937-A5ED-92195A84EB7B}"/>
              </c:ext>
            </c:extLst>
          </c:dPt>
          <c:cat>
            <c:strRef>
              <c:f>'Laufende Rechnung'!$A$2:$A$7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BU 2022</c:v>
                </c:pt>
              </c:strCache>
            </c:strRef>
          </c:cat>
          <c:val>
            <c:numRef>
              <c:f>'Laufende Rechnung'!$B$2:$B$7</c:f>
              <c:numCache>
                <c:formatCode>#,#0#,</c:formatCode>
                <c:ptCount val="6"/>
                <c:pt idx="0">
                  <c:v>57838000</c:v>
                </c:pt>
                <c:pt idx="1">
                  <c:v>60379252.329999998</c:v>
                </c:pt>
                <c:pt idx="2">
                  <c:v>61672993.060000002</c:v>
                </c:pt>
                <c:pt idx="3">
                  <c:v>64006602.310000002</c:v>
                </c:pt>
                <c:pt idx="4">
                  <c:v>66222233.449999996</c:v>
                </c:pt>
                <c:pt idx="5">
                  <c:v>65053500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17-4937-A5ED-92195A84EB7B}"/>
            </c:ext>
          </c:extLst>
        </c:ser>
        <c:ser>
          <c:idx val="1"/>
          <c:order val="1"/>
          <c:tx>
            <c:strRef>
              <c:f>'Laufende Rechnung'!$C$1</c:f>
              <c:strCache>
                <c:ptCount val="1"/>
                <c:pt idx="0">
                  <c:v>Total Ertrag
  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rgbClr val="00B050">
                  <a:alpha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4-C217-4937-A5ED-92195A84EB7B}"/>
              </c:ext>
            </c:extLst>
          </c:dPt>
          <c:cat>
            <c:strRef>
              <c:f>'Laufende Rechnung'!$A$2:$A$7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BU 2022</c:v>
                </c:pt>
              </c:strCache>
            </c:strRef>
          </c:cat>
          <c:val>
            <c:numRef>
              <c:f>'Laufende Rechnung'!$C$2:$C$7</c:f>
              <c:numCache>
                <c:formatCode>#,#0#,</c:formatCode>
                <c:ptCount val="6"/>
                <c:pt idx="0">
                  <c:v>60322000</c:v>
                </c:pt>
                <c:pt idx="1">
                  <c:v>66241166.439999998</c:v>
                </c:pt>
                <c:pt idx="2">
                  <c:v>73496062.199999988</c:v>
                </c:pt>
                <c:pt idx="3">
                  <c:v>75833800.75</c:v>
                </c:pt>
                <c:pt idx="4">
                  <c:v>78814253.209999993</c:v>
                </c:pt>
                <c:pt idx="5">
                  <c:v>69585600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217-4937-A5ED-92195A84EB7B}"/>
            </c:ext>
          </c:extLst>
        </c:ser>
        <c:ser>
          <c:idx val="2"/>
          <c:order val="2"/>
          <c:tx>
            <c:strRef>
              <c:f>'Laufende Rechnung'!$D$1</c:f>
              <c:strCache>
                <c:ptCount val="1"/>
                <c:pt idx="0">
                  <c:v>Abschreibungen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</c:spPr>
          <c:invertIfNegative val="0"/>
          <c:cat>
            <c:strRef>
              <c:f>'Laufende Rechnung'!$A$2:$A$7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BU 2022</c:v>
                </c:pt>
              </c:strCache>
            </c:strRef>
          </c:cat>
          <c:val>
            <c:numRef>
              <c:f>'Laufende Rechnung'!$D$2:$D$7</c:f>
              <c:numCache>
                <c:formatCode>#,#0#,</c:formatCode>
                <c:ptCount val="6"/>
                <c:pt idx="0">
                  <c:v>4440000</c:v>
                </c:pt>
                <c:pt idx="1">
                  <c:v>2357646.9900000002</c:v>
                </c:pt>
                <c:pt idx="2">
                  <c:v>2160078.87</c:v>
                </c:pt>
                <c:pt idx="3">
                  <c:v>2256969.36</c:v>
                </c:pt>
                <c:pt idx="4">
                  <c:v>2171757.5099999998</c:v>
                </c:pt>
                <c:pt idx="5">
                  <c:v>2909000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217-4937-A5ED-92195A84EB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1287664"/>
        <c:axId val="301283744"/>
      </c:barChart>
      <c:lineChart>
        <c:grouping val="standard"/>
        <c:varyColors val="0"/>
        <c:ser>
          <c:idx val="3"/>
          <c:order val="3"/>
          <c:tx>
            <c:strRef>
              <c:f>'Laufende Rechnung'!$E$1</c:f>
              <c:strCache>
                <c:ptCount val="1"/>
                <c:pt idx="0">
                  <c:v>Einwohner per 31.12.
gem. Stat. Amt resp. Swissplan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strRef>
              <c:f>'Laufende Rechnung'!$A$2:$A$7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BU 2022</c:v>
                </c:pt>
              </c:strCache>
            </c:strRef>
          </c:cat>
          <c:val>
            <c:numRef>
              <c:f>'Laufende Rechnung'!$E$2:$E$7</c:f>
              <c:numCache>
                <c:formatCode>_ * #,##0_ ;_ * \-#,##0_ ;_ * "-"??_ ;_ @_ </c:formatCode>
                <c:ptCount val="6"/>
                <c:pt idx="0">
                  <c:v>8651</c:v>
                </c:pt>
                <c:pt idx="1">
                  <c:v>8678</c:v>
                </c:pt>
                <c:pt idx="2">
                  <c:v>8918</c:v>
                </c:pt>
                <c:pt idx="3">
                  <c:v>9330</c:v>
                </c:pt>
                <c:pt idx="4">
                  <c:v>9447</c:v>
                </c:pt>
                <c:pt idx="5">
                  <c:v>9500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217-4937-A5ED-92195A84EB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0797496"/>
        <c:axId val="380801416"/>
      </c:lineChart>
      <c:catAx>
        <c:axId val="301287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01283744"/>
        <c:crosses val="autoZero"/>
        <c:auto val="1"/>
        <c:lblAlgn val="ctr"/>
        <c:lblOffset val="100"/>
        <c:noMultiLvlLbl val="0"/>
      </c:catAx>
      <c:valAx>
        <c:axId val="301283744"/>
        <c:scaling>
          <c:orientation val="minMax"/>
          <c:min val="0"/>
        </c:scaling>
        <c:delete val="0"/>
        <c:axPos val="l"/>
        <c:majorGridlines/>
        <c:numFmt formatCode="#,#0#," sourceLinked="1"/>
        <c:majorTickMark val="out"/>
        <c:minorTickMark val="none"/>
        <c:tickLblPos val="nextTo"/>
        <c:crossAx val="301287664"/>
        <c:crosses val="autoZero"/>
        <c:crossBetween val="between"/>
      </c:valAx>
      <c:valAx>
        <c:axId val="380801416"/>
        <c:scaling>
          <c:orientation val="minMax"/>
        </c:scaling>
        <c:delete val="1"/>
        <c:axPos val="r"/>
        <c:numFmt formatCode="_ * #,##0_ ;_ * \-#,##0_ ;_ * &quot;-&quot;??_ ;_ @_ " sourceLinked="1"/>
        <c:majorTickMark val="out"/>
        <c:minorTickMark val="none"/>
        <c:tickLblPos val="nextTo"/>
        <c:crossAx val="380797496"/>
        <c:crosses val="max"/>
        <c:crossBetween val="between"/>
      </c:valAx>
      <c:catAx>
        <c:axId val="3807974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80801416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ln cap="sq"/>
        </c:spPr>
      </c:dTable>
    </c:plotArea>
    <c:plotVisOnly val="1"/>
    <c:dispBlanksAs val="gap"/>
    <c:showDLblsOverMax val="0"/>
  </c:chart>
  <c:txPr>
    <a:bodyPr/>
    <a:lstStyle/>
    <a:p>
      <a:pPr>
        <a:defRPr sz="1200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de-DE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5229812857442718"/>
          <c:y val="1.9196664715529121E-2"/>
          <c:w val="0.722770102118382"/>
          <c:h val="0.705861040315586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'Laufende Rechnung'!$B$1</c:f>
              <c:strCache>
                <c:ptCount val="1"/>
                <c:pt idx="0">
                  <c:v>Aufwand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rgbClr val="FF0000">
                  <a:alpha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E992-4E5D-83D3-E743D1A76D9D}"/>
              </c:ext>
            </c:extLst>
          </c:dPt>
          <c:cat>
            <c:strRef>
              <c:f>'Laufende Rechnung'!$A$2:$A$7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BU 2022</c:v>
                </c:pt>
              </c:strCache>
            </c:strRef>
          </c:cat>
          <c:val>
            <c:numRef>
              <c:f>'Laufende Rechnung'!$B$2:$B$7</c:f>
              <c:numCache>
                <c:formatCode>_ * #,##0_ ;_ * \-#,##0_ ;_ * "-"??_ ;_ @_ </c:formatCode>
                <c:ptCount val="6"/>
                <c:pt idx="0">
                  <c:v>5285</c:v>
                </c:pt>
                <c:pt idx="1">
                  <c:v>4619</c:v>
                </c:pt>
                <c:pt idx="2">
                  <c:v>4706</c:v>
                </c:pt>
                <c:pt idx="3">
                  <c:v>4594</c:v>
                </c:pt>
                <c:pt idx="4">
                  <c:v>4776</c:v>
                </c:pt>
                <c:pt idx="5">
                  <c:v>4825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92-4E5D-83D3-E743D1A76D9D}"/>
            </c:ext>
          </c:extLst>
        </c:ser>
        <c:ser>
          <c:idx val="2"/>
          <c:order val="1"/>
          <c:tx>
            <c:strRef>
              <c:f>'Laufende Rechnung'!$C$1</c:f>
              <c:strCache>
                <c:ptCount val="1"/>
                <c:pt idx="0">
                  <c:v>Ertrag</c:v>
                </c:pt>
              </c:strCache>
            </c:strRef>
          </c:tx>
          <c:spPr>
            <a:solidFill>
              <a:srgbClr val="009900"/>
            </a:solidFill>
            <a:ln>
              <a:solidFill>
                <a:srgbClr val="00B050"/>
              </a:solidFill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009900">
                  <a:alpha val="60000"/>
                </a:srgbClr>
              </a:solidFill>
              <a:ln>
                <a:solidFill>
                  <a:srgbClr val="00B05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E992-4E5D-83D3-E743D1A76D9D}"/>
              </c:ext>
            </c:extLst>
          </c:dPt>
          <c:cat>
            <c:strRef>
              <c:f>'Laufende Rechnung'!$A$2:$A$7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BU 2022</c:v>
                </c:pt>
              </c:strCache>
            </c:strRef>
          </c:cat>
          <c:val>
            <c:numRef>
              <c:f>'Laufende Rechnung'!$C$2:$C$7</c:f>
              <c:numCache>
                <c:formatCode>_ * #,##0_ ;_ * \-#,##0_ ;_ * "-"??_ ;_ @_ </c:formatCode>
                <c:ptCount val="6"/>
                <c:pt idx="0">
                  <c:v>4920</c:v>
                </c:pt>
                <c:pt idx="1">
                  <c:v>4066</c:v>
                </c:pt>
                <c:pt idx="2">
                  <c:v>4036</c:v>
                </c:pt>
                <c:pt idx="3">
                  <c:v>4137</c:v>
                </c:pt>
                <c:pt idx="4">
                  <c:v>4561</c:v>
                </c:pt>
                <c:pt idx="5">
                  <c:v>4643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992-4E5D-83D3-E743D1A76D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380799848"/>
        <c:axId val="380801808"/>
      </c:barChart>
      <c:lineChart>
        <c:grouping val="standard"/>
        <c:varyColors val="0"/>
        <c:ser>
          <c:idx val="1"/>
          <c:order val="2"/>
          <c:tx>
            <c:strRef>
              <c:f>'Laufende Rechnung'!$D$1</c:f>
              <c:strCache>
                <c:ptCount val="1"/>
                <c:pt idx="0">
                  <c:v>Erfolg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marker>
            <c:symbol val="triangle"/>
            <c:size val="8"/>
            <c:spPr>
              <a:solidFill>
                <a:srgbClr val="000000"/>
              </a:solidFill>
              <a:ln>
                <a:solidFill>
                  <a:srgbClr val="000000"/>
                </a:solidFill>
              </a:ln>
            </c:spPr>
          </c:marker>
          <c:dPt>
            <c:idx val="5"/>
            <c:marker>
              <c:symbol val="none"/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E992-4E5D-83D3-E743D1A76D9D}"/>
              </c:ext>
            </c:extLst>
          </c:dPt>
          <c:cat>
            <c:strRef>
              <c:f>'Laufende Rechnung'!$A$2:$A$7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BU 2022</c:v>
                </c:pt>
              </c:strCache>
            </c:strRef>
          </c:cat>
          <c:val>
            <c:numRef>
              <c:f>'Laufende Rechnung'!$D$2:$D$7</c:f>
              <c:numCache>
                <c:formatCode>_ * #,##0_ ;_ * \-#,##0_ ;_ * "-"??_ ;_ @_ </c:formatCode>
                <c:ptCount val="6"/>
                <c:pt idx="0">
                  <c:v>-365</c:v>
                </c:pt>
                <c:pt idx="1">
                  <c:v>-553</c:v>
                </c:pt>
                <c:pt idx="2">
                  <c:v>-670</c:v>
                </c:pt>
                <c:pt idx="3">
                  <c:v>-457</c:v>
                </c:pt>
                <c:pt idx="4">
                  <c:v>-215</c:v>
                </c:pt>
                <c:pt idx="5">
                  <c:v>-182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E992-4E5D-83D3-E743D1A76D9D}"/>
            </c:ext>
          </c:extLst>
        </c:ser>
        <c:ser>
          <c:idx val="3"/>
          <c:order val="3"/>
          <c:tx>
            <c:strRef>
              <c:f>'Laufende Rechnung'!$E$1</c:f>
              <c:strCache>
                <c:ptCount val="1"/>
                <c:pt idx="0">
                  <c:v>Kostendeckungsgrad</c:v>
                </c:pt>
              </c:strCache>
            </c:strRef>
          </c:tx>
          <c:spPr>
            <a:ln>
              <a:noFill/>
            </a:ln>
          </c:spPr>
          <c:marker>
            <c:spPr>
              <a:noFill/>
              <a:ln>
                <a:noFill/>
              </a:ln>
            </c:spPr>
          </c:marker>
          <c:dPt>
            <c:idx val="5"/>
            <c:marker>
              <c:symbol val="triangle"/>
              <c:size val="8"/>
            </c:marker>
            <c:bubble3D val="0"/>
            <c:extLst>
              <c:ext xmlns:c16="http://schemas.microsoft.com/office/drawing/2014/chart" uri="{C3380CC4-5D6E-409C-BE32-E72D297353CC}">
                <c16:uniqueId val="{00000009-E992-4E5D-83D3-E743D1A76D9D}"/>
              </c:ext>
            </c:extLst>
          </c:dPt>
          <c:cat>
            <c:strRef>
              <c:f>'Laufende Rechnung'!$A$2:$A$7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BU 2022</c:v>
                </c:pt>
              </c:strCache>
            </c:strRef>
          </c:cat>
          <c:val>
            <c:numRef>
              <c:f>'Laufende Rechnung'!$E$2:$E$7</c:f>
              <c:numCache>
                <c:formatCode>0.0%</c:formatCode>
                <c:ptCount val="6"/>
                <c:pt idx="0">
                  <c:v>0.93093661305581832</c:v>
                </c:pt>
                <c:pt idx="1">
                  <c:v>0.88027711625893046</c:v>
                </c:pt>
                <c:pt idx="2">
                  <c:v>0.85762855928601789</c:v>
                </c:pt>
                <c:pt idx="3">
                  <c:v>0.90052242054854159</c:v>
                </c:pt>
                <c:pt idx="4">
                  <c:v>0.95498324958123948</c:v>
                </c:pt>
                <c:pt idx="5">
                  <c:v>0.96227979274611397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E992-4E5D-83D3-E743D1A76D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0799848"/>
        <c:axId val="380801808"/>
      </c:lineChart>
      <c:catAx>
        <c:axId val="380799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>
            <a:solidFill>
              <a:srgbClr val="000000"/>
            </a:solidFill>
          </a:ln>
        </c:spPr>
        <c:crossAx val="380801808"/>
        <c:crosses val="autoZero"/>
        <c:auto val="1"/>
        <c:lblAlgn val="ctr"/>
        <c:lblOffset val="100"/>
        <c:noMultiLvlLbl val="0"/>
      </c:catAx>
      <c:valAx>
        <c:axId val="380801808"/>
        <c:scaling>
          <c:orientation val="minMax"/>
        </c:scaling>
        <c:delete val="0"/>
        <c:axPos val="l"/>
        <c:majorGridlines/>
        <c:numFmt formatCode="_ * #,##0_ ;_ * \-#,##0_ ;_ * &quot;-&quot;??_ ;_ @_ " sourceLinked="1"/>
        <c:majorTickMark val="out"/>
        <c:minorTickMark val="none"/>
        <c:tickLblPos val="nextTo"/>
        <c:crossAx val="380799848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solidFill>
          <a:srgbClr val="FFFFFF"/>
        </a:solidFill>
      </c:spPr>
    </c:plotArea>
    <c:plotVisOnly val="1"/>
    <c:dispBlanksAs val="gap"/>
    <c:showDLblsOverMax val="0"/>
  </c:chart>
  <c:txPr>
    <a:bodyPr/>
    <a:lstStyle/>
    <a:p>
      <a:pPr>
        <a:defRPr sz="1200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de-DE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Natürliche Personen Rechnungsjahr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chemeClr val="accent2">
                  <a:lumMod val="75000"/>
                  <a:alpha val="7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6154-426D-8E12-E13E01DF2897}"/>
              </c:ext>
            </c:extLst>
          </c:dPt>
          <c:cat>
            <c:strRef>
              <c:f>Tabelle1!$A$2:$A$7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BU 2022</c:v>
                </c:pt>
              </c:strCache>
            </c:strRef>
          </c:cat>
          <c:val>
            <c:numRef>
              <c:f>Tabelle1!$B$2:$B$7</c:f>
              <c:numCache>
                <c:formatCode>#,##0</c:formatCode>
                <c:ptCount val="6"/>
                <c:pt idx="0">
                  <c:v>21713</c:v>
                </c:pt>
                <c:pt idx="1">
                  <c:v>23870</c:v>
                </c:pt>
                <c:pt idx="2">
                  <c:v>25176</c:v>
                </c:pt>
                <c:pt idx="3">
                  <c:v>26755</c:v>
                </c:pt>
                <c:pt idx="4">
                  <c:v>27327</c:v>
                </c:pt>
                <c:pt idx="5">
                  <c:v>26579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1-47B5-9355-DE7223BE2991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Natürliche Personen frühere Jahre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chemeClr val="accent2">
                  <a:lumMod val="40000"/>
                  <a:lumOff val="60000"/>
                  <a:alpha val="7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6154-426D-8E12-E13E01DF2897}"/>
              </c:ext>
            </c:extLst>
          </c:dPt>
          <c:cat>
            <c:strRef>
              <c:f>Tabelle1!$A$2:$A$7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BU 2022</c:v>
                </c:pt>
              </c:strCache>
            </c:strRef>
          </c:cat>
          <c:val>
            <c:numRef>
              <c:f>Tabelle1!$C$2:$C$7</c:f>
              <c:numCache>
                <c:formatCode>#,##0</c:formatCode>
                <c:ptCount val="6"/>
                <c:pt idx="0">
                  <c:v>1862</c:v>
                </c:pt>
                <c:pt idx="1">
                  <c:v>3466</c:v>
                </c:pt>
                <c:pt idx="2">
                  <c:v>2943</c:v>
                </c:pt>
                <c:pt idx="3">
                  <c:v>3319</c:v>
                </c:pt>
                <c:pt idx="4">
                  <c:v>2878</c:v>
                </c:pt>
                <c:pt idx="5">
                  <c:v>3234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1-47B5-9355-DE7223BE2991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Juristische Personen Rechnungsjahr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chemeClr val="accent1">
                  <a:lumMod val="75000"/>
                  <a:alpha val="7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6154-426D-8E12-E13E01DF2897}"/>
              </c:ext>
            </c:extLst>
          </c:dPt>
          <c:cat>
            <c:strRef>
              <c:f>Tabelle1!$A$2:$A$7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BU 2022</c:v>
                </c:pt>
              </c:strCache>
            </c:strRef>
          </c:cat>
          <c:val>
            <c:numRef>
              <c:f>Tabelle1!$D$2:$D$7</c:f>
              <c:numCache>
                <c:formatCode>#,##0</c:formatCode>
                <c:ptCount val="6"/>
                <c:pt idx="0">
                  <c:v>3732</c:v>
                </c:pt>
                <c:pt idx="1">
                  <c:v>3971</c:v>
                </c:pt>
                <c:pt idx="2">
                  <c:v>4263</c:v>
                </c:pt>
                <c:pt idx="3">
                  <c:v>6682</c:v>
                </c:pt>
                <c:pt idx="4">
                  <c:v>4988</c:v>
                </c:pt>
                <c:pt idx="5">
                  <c:v>6896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31-47B5-9355-DE7223BE2991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Juristische Personen frühere Jahre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strRef>
              <c:f>Tabelle1!$A$2:$A$7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BU 2022</c:v>
                </c:pt>
              </c:strCache>
            </c:strRef>
          </c:cat>
          <c:val>
            <c:numRef>
              <c:f>Tabelle1!$E$2:$E$7</c:f>
              <c:numCache>
                <c:formatCode>#,##0</c:formatCode>
                <c:ptCount val="6"/>
                <c:pt idx="0">
                  <c:v>-277</c:v>
                </c:pt>
                <c:pt idx="1">
                  <c:v>135</c:v>
                </c:pt>
                <c:pt idx="2">
                  <c:v>4807</c:v>
                </c:pt>
                <c:pt idx="3">
                  <c:v>3029</c:v>
                </c:pt>
                <c:pt idx="4">
                  <c:v>2609</c:v>
                </c:pt>
                <c:pt idx="5">
                  <c:v>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E31-47B5-9355-DE7223BE29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4817496"/>
        <c:axId val="334822200"/>
      </c:barChart>
      <c:catAx>
        <c:axId val="334817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accent1">
              <a:lumMod val="40000"/>
              <a:lumOff val="60000"/>
            </a:schemeClr>
          </a:solidFill>
        </c:spPr>
        <c:crossAx val="334822200"/>
        <c:crosses val="autoZero"/>
        <c:auto val="1"/>
        <c:lblAlgn val="ctr"/>
        <c:lblOffset val="100"/>
        <c:noMultiLvlLbl val="0"/>
      </c:catAx>
      <c:valAx>
        <c:axId val="334822200"/>
        <c:scaling>
          <c:orientation val="minMax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33481749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>
                <a:ln>
                  <a:noFill/>
                </a:ln>
                <a:solidFill>
                  <a:schemeClr val="tx1"/>
                </a:solidFill>
              </a:defRPr>
            </a:pPr>
            <a:endParaRPr lang="de-DE"/>
          </a:p>
        </c:txPr>
      </c:dTable>
    </c:plotArea>
    <c:plotVisOnly val="1"/>
    <c:dispBlanksAs val="gap"/>
    <c:showDLblsOverMax val="0"/>
  </c:chart>
  <c:txPr>
    <a:bodyPr/>
    <a:lstStyle/>
    <a:p>
      <a:pPr>
        <a:defRPr sz="1400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de-D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CH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TCHF</a:t>
            </a:r>
          </a:p>
        </c:rich>
      </c:tx>
      <c:layout>
        <c:manualLayout>
          <c:xMode val="edge"/>
          <c:yMode val="edge"/>
          <c:x val="0.1066424389259035"/>
          <c:y val="7.76461897486694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Veranlagte Grundstückgewinnsteuern</c:v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00B050">
                  <a:alpha val="69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CBE-453E-99FC-11CBC9E1DC25}"/>
              </c:ext>
            </c:extLst>
          </c:dPt>
          <c:cat>
            <c:strRef>
              <c:f>Grundstückgewinnsteuern!$B$4:$G$4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BU 2022</c:v>
                </c:pt>
              </c:strCache>
            </c:strRef>
          </c:cat>
          <c:val>
            <c:numRef>
              <c:f>Grundstückgewinnsteuern!$B$5:$G$5</c:f>
              <c:numCache>
                <c:formatCode>_ * #,##0_ ;_ * \-#,##0_ ;_ * "-"??_ ;_ @_ </c:formatCode>
                <c:ptCount val="6"/>
                <c:pt idx="0">
                  <c:v>3803</c:v>
                </c:pt>
                <c:pt idx="1">
                  <c:v>5267</c:v>
                </c:pt>
                <c:pt idx="2">
                  <c:v>6137</c:v>
                </c:pt>
                <c:pt idx="3">
                  <c:v>4491</c:v>
                </c:pt>
                <c:pt idx="4">
                  <c:v>8212</c:v>
                </c:pt>
                <c:pt idx="5">
                  <c:v>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BE-453E-99FC-11CBC9E1DC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5482824"/>
        <c:axId val="525484136"/>
      </c:barChart>
      <c:lineChart>
        <c:grouping val="stacked"/>
        <c:varyColors val="0"/>
        <c:ser>
          <c:idx val="1"/>
          <c:order val="1"/>
          <c:tx>
            <c:v>Anzahl Handänderungen</c:v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cat>
            <c:strRef>
              <c:f>Grundstückgewinnsteuern!$B$4:$G$4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BU 2022</c:v>
                </c:pt>
              </c:strCache>
            </c:strRef>
          </c:cat>
          <c:val>
            <c:numRef>
              <c:f>Grundstückgewinnsteuern!$B$6:$G$6</c:f>
              <c:numCache>
                <c:formatCode>_ * #,##0_ ;_ * \-#,##0_ ;_ * "-"??_ ;_ @_ </c:formatCode>
                <c:ptCount val="6"/>
                <c:pt idx="0">
                  <c:v>206</c:v>
                </c:pt>
                <c:pt idx="1">
                  <c:v>241</c:v>
                </c:pt>
                <c:pt idx="2">
                  <c:v>262</c:v>
                </c:pt>
                <c:pt idx="3">
                  <c:v>236</c:v>
                </c:pt>
                <c:pt idx="4">
                  <c:v>204</c:v>
                </c:pt>
                <c:pt idx="5">
                  <c:v>210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CBE-453E-99FC-11CBC9E1DC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5482824"/>
        <c:axId val="525484136"/>
      </c:lineChart>
      <c:catAx>
        <c:axId val="525482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25484136"/>
        <c:crosses val="autoZero"/>
        <c:auto val="1"/>
        <c:lblAlgn val="ctr"/>
        <c:lblOffset val="100"/>
        <c:noMultiLvlLbl val="0"/>
      </c:catAx>
      <c:valAx>
        <c:axId val="525484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 * #,##0_ ;_ * \-#,##0_ ;_ * &quot;-&quot;??_ ;_ @_ 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254828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'Laufende Rechnung'!$C$1</c:f>
              <c:strCache>
                <c:ptCount val="1"/>
                <c:pt idx="0">
                  <c:v>Ausgaben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FF0000">
                  <a:alpha val="60000"/>
                </a:srgbClr>
              </a:solidFill>
              <a:ln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F5F-4015-A58C-D470BE85B9AB}"/>
              </c:ext>
            </c:extLst>
          </c:dPt>
          <c:cat>
            <c:strRef>
              <c:f>'Laufende Rechnung'!$B$2:$B$7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 </c:v>
                </c:pt>
                <c:pt idx="3">
                  <c:v>2021 </c:v>
                </c:pt>
                <c:pt idx="4">
                  <c:v>2022 </c:v>
                </c:pt>
                <c:pt idx="5">
                  <c:v> BU 2022 </c:v>
                </c:pt>
              </c:strCache>
            </c:strRef>
          </c:cat>
          <c:val>
            <c:numRef>
              <c:f>'Laufende Rechnung'!$C$2:$C$7</c:f>
              <c:numCache>
                <c:formatCode>_ * #,##0_ ;_ * \-#,##0_ ;_ * "-"??_ ;_ @_ </c:formatCode>
                <c:ptCount val="6"/>
                <c:pt idx="0">
                  <c:v>12916</c:v>
                </c:pt>
                <c:pt idx="1">
                  <c:v>11082</c:v>
                </c:pt>
                <c:pt idx="2">
                  <c:v>6669</c:v>
                </c:pt>
                <c:pt idx="3">
                  <c:v>10082</c:v>
                </c:pt>
                <c:pt idx="4">
                  <c:v>7292</c:v>
                </c:pt>
                <c:pt idx="5">
                  <c:v>10901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5F-4015-A58C-D470BE85B9AB}"/>
            </c:ext>
          </c:extLst>
        </c:ser>
        <c:ser>
          <c:idx val="1"/>
          <c:order val="1"/>
          <c:tx>
            <c:strRef>
              <c:f>'Laufende Rechnung'!$D$1</c:f>
              <c:strCache>
                <c:ptCount val="1"/>
                <c:pt idx="0">
                  <c:v>Einnahmen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BF5F-4015-A58C-D470BE85B9AB}"/>
              </c:ext>
            </c:extLst>
          </c:dPt>
          <c:cat>
            <c:strRef>
              <c:f>'Laufende Rechnung'!$B$2:$B$7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 </c:v>
                </c:pt>
                <c:pt idx="3">
                  <c:v>2021 </c:v>
                </c:pt>
                <c:pt idx="4">
                  <c:v>2022 </c:v>
                </c:pt>
                <c:pt idx="5">
                  <c:v> BU 2022 </c:v>
                </c:pt>
              </c:strCache>
            </c:strRef>
          </c:cat>
          <c:val>
            <c:numRef>
              <c:f>'Laufende Rechnung'!$D$2:$D$7</c:f>
              <c:numCache>
                <c:formatCode>_ * #,##0_ ;_ * \-#,##0_ ;_ * "-"??_ ;_ @_ </c:formatCode>
                <c:ptCount val="6"/>
                <c:pt idx="0">
                  <c:v>4175</c:v>
                </c:pt>
                <c:pt idx="1">
                  <c:v>2551</c:v>
                </c:pt>
                <c:pt idx="2">
                  <c:v>1284</c:v>
                </c:pt>
                <c:pt idx="3">
                  <c:v>2805</c:v>
                </c:pt>
                <c:pt idx="4">
                  <c:v>665</c:v>
                </c:pt>
                <c:pt idx="5">
                  <c:v>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F5F-4015-A58C-D470BE85B9AB}"/>
            </c:ext>
          </c:extLst>
        </c:ser>
        <c:ser>
          <c:idx val="2"/>
          <c:order val="2"/>
          <c:tx>
            <c:strRef>
              <c:f>'Laufende Rechnung'!$E$1</c:f>
              <c:strCache>
                <c:ptCount val="1"/>
                <c:pt idx="0">
                  <c:v>Nettoinvestition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BF5F-4015-A58C-D470BE85B9AB}"/>
              </c:ext>
            </c:extLst>
          </c:dPt>
          <c:cat>
            <c:strRef>
              <c:f>'Laufende Rechnung'!$B$2:$B$7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 </c:v>
                </c:pt>
                <c:pt idx="3">
                  <c:v>2021 </c:v>
                </c:pt>
                <c:pt idx="4">
                  <c:v>2022 </c:v>
                </c:pt>
                <c:pt idx="5">
                  <c:v> BU 2022 </c:v>
                </c:pt>
              </c:strCache>
            </c:strRef>
          </c:cat>
          <c:val>
            <c:numRef>
              <c:f>'Laufende Rechnung'!$E$2:$E$7</c:f>
              <c:numCache>
                <c:formatCode>_ * #,##0_ ;_ * \-#,##0_ ;_ * "-"??_ ;_ @_ </c:formatCode>
                <c:ptCount val="6"/>
                <c:pt idx="0">
                  <c:v>8741</c:v>
                </c:pt>
                <c:pt idx="1">
                  <c:v>8531</c:v>
                </c:pt>
                <c:pt idx="2">
                  <c:v>5385</c:v>
                </c:pt>
                <c:pt idx="3">
                  <c:v>7277</c:v>
                </c:pt>
                <c:pt idx="4">
                  <c:v>6627</c:v>
                </c:pt>
                <c:pt idx="5">
                  <c:v>10049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F5F-4015-A58C-D470BE85B9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1819816"/>
        <c:axId val="381815504"/>
      </c:barChart>
      <c:catAx>
        <c:axId val="381819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81815504"/>
        <c:crosses val="autoZero"/>
        <c:auto val="1"/>
        <c:lblAlgn val="ctr"/>
        <c:lblOffset val="100"/>
        <c:noMultiLvlLbl val="0"/>
      </c:catAx>
      <c:valAx>
        <c:axId val="381815504"/>
        <c:scaling>
          <c:orientation val="minMax"/>
        </c:scaling>
        <c:delete val="0"/>
        <c:axPos val="l"/>
        <c:majorGridlines/>
        <c:numFmt formatCode="_ * #,##0_ ;_ * \-#,##0_ ;_ * &quot;-&quot;??_ ;_ @_ " sourceLinked="1"/>
        <c:majorTickMark val="out"/>
        <c:minorTickMark val="none"/>
        <c:tickLblPos val="nextTo"/>
        <c:crossAx val="38181981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200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de-DE"/>
    </a:p>
  </c:tx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0.01533</cdr:x>
      <cdr:y>0</cdr:y>
    </cdr:from>
    <cdr:to>
      <cdr:x>0.11925</cdr:x>
      <cdr:y>0.12141</cdr:y>
    </cdr:to>
    <cdr:sp macro="" textlink="">
      <cdr:nvSpPr>
        <cdr:cNvPr id="2" name="Textfeld 1">
          <a:extLst xmlns:a="http://schemas.openxmlformats.org/drawingml/2006/main">
            <a:ext uri="{FF2B5EF4-FFF2-40B4-BE49-F238E27FC236}">
              <a16:creationId xmlns:a16="http://schemas.microsoft.com/office/drawing/2014/main" id="{A9AE8B70-1B70-41E0-8A10-4997161530EC}"/>
            </a:ext>
          </a:extLst>
        </cdr:cNvPr>
        <cdr:cNvSpPr txBox="1"/>
      </cdr:nvSpPr>
      <cdr:spPr>
        <a:xfrm xmlns:a="http://schemas.openxmlformats.org/drawingml/2006/main">
          <a:off x="85727" y="0"/>
          <a:ext cx="581024" cy="5238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CH" sz="1100" dirty="0"/>
            <a:t>in</a:t>
          </a:r>
        </a:p>
        <a:p xmlns:a="http://schemas.openxmlformats.org/drawingml/2006/main">
          <a:r>
            <a:rPr lang="de-CH" sz="1100" dirty="0" err="1"/>
            <a:t>kCHF</a:t>
          </a:r>
          <a:endParaRPr lang="de-CH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0.18037</cdr:x>
      <cdr:y>0.05073</cdr:y>
    </cdr:from>
    <cdr:to>
      <cdr:x>0.24207</cdr:x>
      <cdr:y>0.15243</cdr:y>
    </cdr:to>
    <cdr:sp macro="" textlink="">
      <cdr:nvSpPr>
        <cdr:cNvPr id="3" name="Textfeld 2"/>
        <cdr:cNvSpPr txBox="1"/>
      </cdr:nvSpPr>
      <cdr:spPr>
        <a:xfrm xmlns:a="http://schemas.openxmlformats.org/drawingml/2006/main">
          <a:off x="1473746" y="215477"/>
          <a:ext cx="50405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de-CH" sz="1100" dirty="0"/>
        </a:p>
      </cdr:txBody>
    </cdr:sp>
  </cdr:relSizeAnchor>
  <cdr:relSizeAnchor xmlns:cdr="http://schemas.openxmlformats.org/drawingml/2006/chartDrawing">
    <cdr:from>
      <cdr:x>0.14512</cdr:x>
      <cdr:y>0</cdr:y>
    </cdr:from>
    <cdr:to>
      <cdr:x>0.21563</cdr:x>
      <cdr:y>0.11853</cdr:y>
    </cdr:to>
    <cdr:sp macro="" textlink="">
      <cdr:nvSpPr>
        <cdr:cNvPr id="4" name="Textfeld 3"/>
        <cdr:cNvSpPr txBox="1"/>
      </cdr:nvSpPr>
      <cdr:spPr>
        <a:xfrm xmlns:a="http://schemas.openxmlformats.org/drawingml/2006/main">
          <a:off x="1185714" y="0"/>
          <a:ext cx="576064" cy="5035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de-CH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0.18037</cdr:x>
      <cdr:y>0.05073</cdr:y>
    </cdr:from>
    <cdr:to>
      <cdr:x>0.24207</cdr:x>
      <cdr:y>0.15243</cdr:y>
    </cdr:to>
    <cdr:sp macro="" textlink="">
      <cdr:nvSpPr>
        <cdr:cNvPr id="3" name="Textfeld 2"/>
        <cdr:cNvSpPr txBox="1"/>
      </cdr:nvSpPr>
      <cdr:spPr>
        <a:xfrm xmlns:a="http://schemas.openxmlformats.org/drawingml/2006/main">
          <a:off x="1473746" y="215477"/>
          <a:ext cx="50405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de-CH" sz="1100" dirty="0"/>
        </a:p>
      </cdr:txBody>
    </cdr:sp>
  </cdr:relSizeAnchor>
  <cdr:relSizeAnchor xmlns:cdr="http://schemas.openxmlformats.org/drawingml/2006/chartDrawing">
    <cdr:from>
      <cdr:x>0.14512</cdr:x>
      <cdr:y>0</cdr:y>
    </cdr:from>
    <cdr:to>
      <cdr:x>0.21563</cdr:x>
      <cdr:y>0.11853</cdr:y>
    </cdr:to>
    <cdr:sp macro="" textlink="">
      <cdr:nvSpPr>
        <cdr:cNvPr id="4" name="Textfeld 3"/>
        <cdr:cNvSpPr txBox="1"/>
      </cdr:nvSpPr>
      <cdr:spPr>
        <a:xfrm xmlns:a="http://schemas.openxmlformats.org/drawingml/2006/main">
          <a:off x="1185714" y="0"/>
          <a:ext cx="576064" cy="5035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de-CH" sz="1100" dirty="0"/>
        </a:p>
      </cdr:txBody>
    </cdr:sp>
  </cdr:relSizeAnchor>
  <cdr:relSizeAnchor xmlns:cdr="http://schemas.openxmlformats.org/drawingml/2006/chartDrawing">
    <cdr:from>
      <cdr:x>0.07827</cdr:x>
      <cdr:y>0</cdr:y>
    </cdr:from>
    <cdr:to>
      <cdr:x>0.16476</cdr:x>
      <cdr:y>0.05741</cdr:y>
    </cdr:to>
    <cdr:sp macro="" textlink="">
      <cdr:nvSpPr>
        <cdr:cNvPr id="5" name="Textfeld 8"/>
        <cdr:cNvSpPr txBox="1"/>
      </cdr:nvSpPr>
      <cdr:spPr>
        <a:xfrm xmlns:a="http://schemas.openxmlformats.org/drawingml/2006/main">
          <a:off x="648072" y="-1310571"/>
          <a:ext cx="716157" cy="28152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de-DE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800" kern="1200">
              <a:solidFill>
                <a:schemeClr val="tx1"/>
              </a:solidFill>
              <a:latin typeface="Frutiger LT 45 Light" pitchFamily="34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800" kern="1200">
              <a:solidFill>
                <a:schemeClr val="tx1"/>
              </a:solidFill>
              <a:latin typeface="Frutiger LT 45 Light" pitchFamily="34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800" kern="1200">
              <a:solidFill>
                <a:schemeClr val="tx1"/>
              </a:solidFill>
              <a:latin typeface="Frutiger LT 45 Light" pitchFamily="34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800" kern="1200">
              <a:solidFill>
                <a:schemeClr val="tx1"/>
              </a:solidFill>
              <a:latin typeface="Frutiger LT 45 Light" pitchFamily="34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800" kern="1200">
              <a:solidFill>
                <a:schemeClr val="tx1"/>
              </a:solidFill>
              <a:latin typeface="Frutiger LT 45 Light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2800" kern="1200">
              <a:solidFill>
                <a:schemeClr val="tx1"/>
              </a:solidFill>
              <a:latin typeface="Frutiger LT 45 Light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2800" kern="1200">
              <a:solidFill>
                <a:schemeClr val="tx1"/>
              </a:solidFill>
              <a:latin typeface="Frutiger LT 45 Light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2800" kern="1200">
              <a:solidFill>
                <a:schemeClr val="tx1"/>
              </a:solidFill>
              <a:latin typeface="Frutiger LT 45 Light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2800" kern="1200">
              <a:solidFill>
                <a:schemeClr val="tx1"/>
              </a:solidFill>
              <a:latin typeface="Frutiger LT 45 Light" pitchFamily="34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de-CH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 </a:t>
          </a:r>
          <a:r>
            <a:rPr lang="de-CH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TCHF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0.18037</cdr:x>
      <cdr:y>0.05073</cdr:y>
    </cdr:from>
    <cdr:to>
      <cdr:x>0.24207</cdr:x>
      <cdr:y>0.15243</cdr:y>
    </cdr:to>
    <cdr:sp macro="" textlink="">
      <cdr:nvSpPr>
        <cdr:cNvPr id="3" name="Textfeld 2"/>
        <cdr:cNvSpPr txBox="1"/>
      </cdr:nvSpPr>
      <cdr:spPr>
        <a:xfrm xmlns:a="http://schemas.openxmlformats.org/drawingml/2006/main">
          <a:off x="1473746" y="215477"/>
          <a:ext cx="50405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de-CH" sz="1100" dirty="0"/>
        </a:p>
      </cdr:txBody>
    </cdr:sp>
  </cdr:relSizeAnchor>
  <cdr:relSizeAnchor xmlns:cdr="http://schemas.openxmlformats.org/drawingml/2006/chartDrawing">
    <cdr:from>
      <cdr:x>0.14512</cdr:x>
      <cdr:y>0</cdr:y>
    </cdr:from>
    <cdr:to>
      <cdr:x>0.21563</cdr:x>
      <cdr:y>0.11853</cdr:y>
    </cdr:to>
    <cdr:sp macro="" textlink="">
      <cdr:nvSpPr>
        <cdr:cNvPr id="4" name="Textfeld 3"/>
        <cdr:cNvSpPr txBox="1"/>
      </cdr:nvSpPr>
      <cdr:spPr>
        <a:xfrm xmlns:a="http://schemas.openxmlformats.org/drawingml/2006/main">
          <a:off x="1185714" y="0"/>
          <a:ext cx="576064" cy="5035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de-CH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" y="6"/>
            <a:ext cx="2945862" cy="494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70" tIns="45335" rIns="90670" bIns="45335" numCol="1" anchor="t" anchorCtr="0" compatLnSpc="1">
            <a:prstTxWarp prst="textNoShape">
              <a:avLst/>
            </a:prstTxWarp>
          </a:bodyPr>
          <a:lstStyle>
            <a:lvl1pPr defTabSz="90681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305" y="6"/>
            <a:ext cx="2945862" cy="494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70" tIns="45335" rIns="90670" bIns="45335" numCol="1" anchor="t" anchorCtr="0" compatLnSpc="1">
            <a:prstTxWarp prst="textNoShape">
              <a:avLst/>
            </a:prstTxWarp>
          </a:bodyPr>
          <a:lstStyle>
            <a:lvl1pPr algn="r" defTabSz="90681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6" y="9376508"/>
            <a:ext cx="2945862" cy="49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70" tIns="45335" rIns="90670" bIns="45335" numCol="1" anchor="b" anchorCtr="0" compatLnSpc="1">
            <a:prstTxWarp prst="textNoShape">
              <a:avLst/>
            </a:prstTxWarp>
          </a:bodyPr>
          <a:lstStyle>
            <a:lvl1pPr defTabSz="90681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305" y="9376508"/>
            <a:ext cx="2945862" cy="49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70" tIns="45335" rIns="90670" bIns="45335" numCol="1" anchor="b" anchorCtr="0" compatLnSpc="1">
            <a:prstTxWarp prst="textNoShape">
              <a:avLst/>
            </a:prstTxWarp>
          </a:bodyPr>
          <a:lstStyle>
            <a:lvl1pPr algn="r" defTabSz="90681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5D5805CD-9560-4554-8AC4-353B5BB9F8C8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03945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" y="6"/>
            <a:ext cx="2945862" cy="494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70" tIns="45335" rIns="90670" bIns="45335" numCol="1" anchor="t" anchorCtr="0" compatLnSpc="1">
            <a:prstTxWarp prst="textNoShape">
              <a:avLst/>
            </a:prstTxWarp>
          </a:bodyPr>
          <a:lstStyle>
            <a:lvl1pPr defTabSz="90681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824" y="6"/>
            <a:ext cx="2945862" cy="494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70" tIns="45335" rIns="90670" bIns="45335" numCol="1" anchor="t" anchorCtr="0" compatLnSpc="1">
            <a:prstTxWarp prst="textNoShape">
              <a:avLst/>
            </a:prstTxWarp>
          </a:bodyPr>
          <a:lstStyle>
            <a:lvl1pPr algn="r" defTabSz="90681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25488" y="739775"/>
            <a:ext cx="5348287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65" y="4689023"/>
            <a:ext cx="4985771" cy="4442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70" tIns="45335" rIns="90670" bIns="453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" y="9378043"/>
            <a:ext cx="2945862" cy="494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70" tIns="45335" rIns="90670" bIns="45335" numCol="1" anchor="b" anchorCtr="0" compatLnSpc="1">
            <a:prstTxWarp prst="textNoShape">
              <a:avLst/>
            </a:prstTxWarp>
          </a:bodyPr>
          <a:lstStyle>
            <a:lvl1pPr defTabSz="90681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824" y="9378043"/>
            <a:ext cx="2945862" cy="494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70" tIns="45335" rIns="90670" bIns="45335" numCol="1" anchor="b" anchorCtr="0" compatLnSpc="1">
            <a:prstTxWarp prst="textNoShape">
              <a:avLst/>
            </a:prstTxWarp>
          </a:bodyPr>
          <a:lstStyle>
            <a:lvl1pPr algn="r" defTabSz="90681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13AF35A1-05B5-42B3-AB0F-0E4F4C0B7CB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87169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 LT 45 Light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 LT 45 Light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 LT 45 Light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 LT 45 Light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 LT 45 Light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98587"/>
            <a:fld id="{84C520C9-E11D-4229-88B4-083118742B38}" type="slidenum">
              <a:rPr lang="de-DE" smtClean="0"/>
              <a:pPr defTabSz="898587"/>
              <a:t>1</a:t>
            </a:fld>
            <a:endParaRPr lang="de-DE" dirty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8877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390"/>
            <a:fld id="{14891F5D-03C8-458E-85A9-A0894ACB9BB8}" type="slidenum">
              <a:rPr lang="de-DE" smtClean="0"/>
              <a:pPr defTabSz="912390"/>
              <a:t>17</a:t>
            </a:fld>
            <a:endParaRPr lang="de-DE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51622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034">
              <a:defRPr sz="2800">
                <a:solidFill>
                  <a:schemeClr val="tx1"/>
                </a:solidFill>
                <a:latin typeface="Frutiger LT 45 Light" pitchFamily="34" charset="0"/>
              </a:defRPr>
            </a:lvl1pPr>
            <a:lvl2pPr marL="737902" indent="-283809" defTabSz="905034">
              <a:defRPr sz="2800">
                <a:solidFill>
                  <a:schemeClr val="tx1"/>
                </a:solidFill>
                <a:latin typeface="Frutiger LT 45 Light" pitchFamily="34" charset="0"/>
              </a:defRPr>
            </a:lvl2pPr>
            <a:lvl3pPr marL="1135233" indent="-227046" defTabSz="905034">
              <a:defRPr sz="2800">
                <a:solidFill>
                  <a:schemeClr val="tx1"/>
                </a:solidFill>
                <a:latin typeface="Frutiger LT 45 Light" pitchFamily="34" charset="0"/>
              </a:defRPr>
            </a:lvl3pPr>
            <a:lvl4pPr marL="1589327" indent="-227046" defTabSz="905034">
              <a:defRPr sz="2800">
                <a:solidFill>
                  <a:schemeClr val="tx1"/>
                </a:solidFill>
                <a:latin typeface="Frutiger LT 45 Light" pitchFamily="34" charset="0"/>
              </a:defRPr>
            </a:lvl4pPr>
            <a:lvl5pPr marL="2043420" indent="-227046" defTabSz="905034">
              <a:defRPr sz="2800">
                <a:solidFill>
                  <a:schemeClr val="tx1"/>
                </a:solidFill>
                <a:latin typeface="Frutiger LT 45 Light" pitchFamily="34" charset="0"/>
              </a:defRPr>
            </a:lvl5pPr>
            <a:lvl6pPr marL="2497514" indent="-227046" defTabSz="905034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utiger LT 45 Light" pitchFamily="34" charset="0"/>
              </a:defRPr>
            </a:lvl6pPr>
            <a:lvl7pPr marL="2951609" indent="-227046" defTabSz="905034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utiger LT 45 Light" pitchFamily="34" charset="0"/>
              </a:defRPr>
            </a:lvl7pPr>
            <a:lvl8pPr marL="3405701" indent="-227046" defTabSz="905034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utiger LT 45 Light" pitchFamily="34" charset="0"/>
              </a:defRPr>
            </a:lvl8pPr>
            <a:lvl9pPr marL="3859795" indent="-227046" defTabSz="905034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utiger LT 45 Light" pitchFamily="34" charset="0"/>
              </a:defRPr>
            </a:lvl9pPr>
          </a:lstStyle>
          <a:p>
            <a:fld id="{E3C2E7BD-FF9C-42A8-A964-8C76D4921816}" type="slidenum">
              <a:rPr lang="de-DE" sz="1200">
                <a:latin typeface="Times New Roman" pitchFamily="18" charset="0"/>
              </a:rPr>
              <a:pPr/>
              <a:t>19</a:t>
            </a:fld>
            <a:endParaRPr lang="de-DE" sz="1200" dirty="0">
              <a:latin typeface="Times New Roman" pitchFamily="18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106610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98587"/>
            <a:fld id="{D73C6901-228B-400C-B9EE-8A5F140F0579}" type="slidenum">
              <a:rPr lang="de-DE" smtClean="0"/>
              <a:pPr defTabSz="898587"/>
              <a:t>20</a:t>
            </a:fld>
            <a:endParaRPr lang="de-DE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973097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390"/>
            <a:fld id="{14891F5D-03C8-458E-85A9-A0894ACB9BB8}" type="slidenum">
              <a:rPr lang="de-DE" smtClean="0"/>
              <a:pPr defTabSz="912390"/>
              <a:t>23</a:t>
            </a:fld>
            <a:endParaRPr lang="de-DE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19193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98587"/>
            <a:fld id="{D73C6901-228B-400C-B9EE-8A5F140F0579}" type="slidenum">
              <a:rPr lang="de-DE" smtClean="0"/>
              <a:pPr defTabSz="898587"/>
              <a:t>2</a:t>
            </a:fld>
            <a:endParaRPr lang="de-DE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86057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98587"/>
            <a:fld id="{D73C6901-228B-400C-B9EE-8A5F140F0579}" type="slidenum">
              <a:rPr lang="de-DE" smtClean="0"/>
              <a:pPr defTabSz="898587"/>
              <a:t>3</a:t>
            </a:fld>
            <a:endParaRPr lang="de-DE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63149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034">
              <a:defRPr sz="2800">
                <a:solidFill>
                  <a:schemeClr val="tx1"/>
                </a:solidFill>
                <a:latin typeface="Frutiger LT 45 Light" pitchFamily="34" charset="0"/>
              </a:defRPr>
            </a:lvl1pPr>
            <a:lvl2pPr marL="737902" indent="-283809" defTabSz="905034">
              <a:defRPr sz="2800">
                <a:solidFill>
                  <a:schemeClr val="tx1"/>
                </a:solidFill>
                <a:latin typeface="Frutiger LT 45 Light" pitchFamily="34" charset="0"/>
              </a:defRPr>
            </a:lvl2pPr>
            <a:lvl3pPr marL="1135233" indent="-227046" defTabSz="905034">
              <a:defRPr sz="2800">
                <a:solidFill>
                  <a:schemeClr val="tx1"/>
                </a:solidFill>
                <a:latin typeface="Frutiger LT 45 Light" pitchFamily="34" charset="0"/>
              </a:defRPr>
            </a:lvl3pPr>
            <a:lvl4pPr marL="1589327" indent="-227046" defTabSz="905034">
              <a:defRPr sz="2800">
                <a:solidFill>
                  <a:schemeClr val="tx1"/>
                </a:solidFill>
                <a:latin typeface="Frutiger LT 45 Light" pitchFamily="34" charset="0"/>
              </a:defRPr>
            </a:lvl4pPr>
            <a:lvl5pPr marL="2043420" indent="-227046" defTabSz="905034">
              <a:defRPr sz="2800">
                <a:solidFill>
                  <a:schemeClr val="tx1"/>
                </a:solidFill>
                <a:latin typeface="Frutiger LT 45 Light" pitchFamily="34" charset="0"/>
              </a:defRPr>
            </a:lvl5pPr>
            <a:lvl6pPr marL="2497514" indent="-227046" defTabSz="905034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utiger LT 45 Light" pitchFamily="34" charset="0"/>
              </a:defRPr>
            </a:lvl6pPr>
            <a:lvl7pPr marL="2951609" indent="-227046" defTabSz="905034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utiger LT 45 Light" pitchFamily="34" charset="0"/>
              </a:defRPr>
            </a:lvl7pPr>
            <a:lvl8pPr marL="3405701" indent="-227046" defTabSz="905034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utiger LT 45 Light" pitchFamily="34" charset="0"/>
              </a:defRPr>
            </a:lvl8pPr>
            <a:lvl9pPr marL="3859795" indent="-227046" defTabSz="905034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utiger LT 45 Light" pitchFamily="34" charset="0"/>
              </a:defRPr>
            </a:lvl9pPr>
          </a:lstStyle>
          <a:p>
            <a:fld id="{E3C2E7BD-FF9C-42A8-A964-8C76D4921816}" type="slidenum">
              <a:rPr lang="de-DE" sz="1200">
                <a:latin typeface="Times New Roman" pitchFamily="18" charset="0"/>
              </a:rPr>
              <a:pPr/>
              <a:t>4</a:t>
            </a:fld>
            <a:endParaRPr lang="de-DE" sz="1200" dirty="0">
              <a:latin typeface="Times New Roman" pitchFamily="18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89869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BB7552-9743-4532-9DFB-DBE4FFD36645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6947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BB7552-9743-4532-9DFB-DBE4FFD36645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3461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BB7552-9743-4532-9DFB-DBE4FFD36645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4572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BB7552-9743-4532-9DFB-DBE4FFD36645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2659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BB7552-9743-4532-9DFB-DBE4FFD36645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2912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58025" y="620713"/>
            <a:ext cx="2105025" cy="54038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42950" y="620713"/>
            <a:ext cx="6162675" cy="540385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2950" y="620713"/>
            <a:ext cx="5810250" cy="5334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742950" y="1557338"/>
            <a:ext cx="8420100" cy="4467225"/>
          </a:xfrm>
        </p:spPr>
        <p:txBody>
          <a:bodyPr/>
          <a:lstStyle/>
          <a:p>
            <a:pPr lvl="0"/>
            <a:endParaRPr lang="de-CH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67CEB-35B4-4509-AB30-47699E8EBC1B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C469A-DA84-4109-A963-3DAF843B579C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52D77-E1EF-4362-B12A-313E32BA8BB1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37430-28A0-4DF9-8735-6C3338570A77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D80E9-5DDF-424A-9E76-0346F91675FE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4C23E-3A4B-4805-A9DD-D1084D383B2C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4728D-A2AC-4E47-ABD3-477CDBBFE161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0561C-69DD-4EAC-BF15-90E0F62B32B4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ADE5D-1619-4D34-A41B-C41E4BC603F8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A03DB-8899-4E30-956E-5CFE64E5B1A6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5674F-4E94-4910-9721-03E1EC8A10D0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42950" y="1557338"/>
            <a:ext cx="4133850" cy="4467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9200" y="1557338"/>
            <a:ext cx="4133850" cy="4467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20713"/>
            <a:ext cx="5810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 err="1"/>
              <a:t>test</a:t>
            </a:r>
            <a:endParaRPr lang="de-CH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557338"/>
            <a:ext cx="84201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Klicken Sie, um die Formate des Vorlagentextes zu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 flipV="1">
            <a:off x="776536" y="1196752"/>
            <a:ext cx="8461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CH"/>
          </a:p>
        </p:txBody>
      </p:sp>
      <p:pic>
        <p:nvPicPr>
          <p:cNvPr id="9" name="Picture 16"/>
          <p:cNvPicPr>
            <a:picLocks noChangeAspect="1" noChangeArrowheads="1"/>
          </p:cNvPicPr>
          <p:nvPr userDrawn="1"/>
        </p:nvPicPr>
        <p:blipFill>
          <a:blip r:embed="rId14" cstate="print"/>
          <a:srcRect t="23521"/>
          <a:stretch>
            <a:fillRect/>
          </a:stretch>
        </p:blipFill>
        <p:spPr bwMode="auto">
          <a:xfrm>
            <a:off x="6499226" y="79365"/>
            <a:ext cx="2736850" cy="100649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utiger LT 45 Ligh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utiger LT 45 Ligh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utiger LT 45 Ligh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utiger LT 45 Light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utiger LT 45 Ligh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utiger LT 45 Ligh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utiger LT 45 Ligh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utiger LT 45 Ligh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ú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ú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Titelmasterformat durch Klicken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Textmasterformate durch Klicken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454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54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54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E803DF89-635C-457E-A460-C37AE852CC80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ellanden.ch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de-DE" sz="4400" dirty="0"/>
          </a:p>
          <a:p>
            <a:pPr marL="0" indent="0">
              <a:lnSpc>
                <a:spcPct val="112000"/>
              </a:lnSpc>
              <a:spcBef>
                <a:spcPts val="0"/>
              </a:spcBef>
              <a:buNone/>
            </a:pPr>
            <a:r>
              <a:rPr lang="de-DE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Gemeindeversammlung </a:t>
            </a:r>
            <a:br>
              <a:rPr lang="de-DE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vom 14. Juni 2023</a:t>
            </a:r>
          </a:p>
        </p:txBody>
      </p:sp>
    </p:spTree>
    <p:extLst>
      <p:ext uri="{BB962C8B-B14F-4D97-AF65-F5344CB8AC3E}">
        <p14:creationId xmlns:p14="http://schemas.microsoft.com/office/powerpoint/2010/main" val="1485850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6536" y="540627"/>
            <a:ext cx="6408712" cy="769944"/>
          </a:xfrm>
        </p:spPr>
        <p:txBody>
          <a:bodyPr/>
          <a:lstStyle/>
          <a:p>
            <a:pPr>
              <a:lnSpc>
                <a:spcPts val="1800"/>
              </a:lnSpc>
            </a:pP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Erfolgsrechnung</a:t>
            </a:r>
            <a:endParaRPr lang="de-CH" dirty="0"/>
          </a:p>
        </p:txBody>
      </p:sp>
      <p:graphicFrame>
        <p:nvGraphicFramePr>
          <p:cNvPr id="7" name="Inhaltsplatzhalter 5"/>
          <p:cNvGraphicFramePr>
            <a:graphicFrameLocks/>
          </p:cNvGraphicFramePr>
          <p:nvPr>
            <p:extLst/>
          </p:nvPr>
        </p:nvGraphicFramePr>
        <p:xfrm>
          <a:off x="416496" y="1310571"/>
          <a:ext cx="8458478" cy="4841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2288704" y="1254655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de-CH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TCHF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C0C3BFB-62F6-4AE1-88F8-9F9524FF7373}"/>
              </a:ext>
            </a:extLst>
          </p:cNvPr>
          <p:cNvSpPr txBox="1"/>
          <p:nvPr/>
        </p:nvSpPr>
        <p:spPr>
          <a:xfrm>
            <a:off x="8265368" y="6309320"/>
            <a:ext cx="93575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de-CH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Folie </a:t>
            </a:r>
            <a:fld id="{97E18D7C-C5C8-497E-8C7B-5DFEC7A6E969}" type="slidenum">
              <a:rPr lang="de-CH" sz="14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fld>
            <a:endParaRPr lang="de-CH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914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6536" y="325834"/>
            <a:ext cx="6053683" cy="905907"/>
          </a:xfrm>
        </p:spPr>
        <p:txBody>
          <a:bodyPr/>
          <a:lstStyle/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Erfolgsrechnung </a:t>
            </a:r>
            <a:b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Alterszentrum </a:t>
            </a:r>
            <a:r>
              <a:rPr lang="de-DE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Sunnetal</a:t>
            </a:r>
            <a:endParaRPr lang="de-CH" dirty="0"/>
          </a:p>
        </p:txBody>
      </p:sp>
      <p:graphicFrame>
        <p:nvGraphicFramePr>
          <p:cNvPr id="6" name="Inhaltsplatzhalter 5"/>
          <p:cNvGraphicFramePr>
            <a:graphicFrameLocks/>
          </p:cNvGraphicFramePr>
          <p:nvPr>
            <p:extLst/>
          </p:nvPr>
        </p:nvGraphicFramePr>
        <p:xfrm>
          <a:off x="920552" y="1310571"/>
          <a:ext cx="8279998" cy="4903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1331CC7C-0F5D-4643-8135-1FCB3BD16E39}"/>
              </a:ext>
            </a:extLst>
          </p:cNvPr>
          <p:cNvSpPr txBox="1"/>
          <p:nvPr/>
        </p:nvSpPr>
        <p:spPr>
          <a:xfrm>
            <a:off x="8265368" y="6309320"/>
            <a:ext cx="93575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de-CH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Folie </a:t>
            </a:r>
            <a:fld id="{97E18D7C-C5C8-497E-8C7B-5DFEC7A6E969}" type="slidenum">
              <a:rPr lang="de-CH" sz="14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</a:t>
            </a:fld>
            <a:endParaRPr lang="de-CH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554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D28A32-FC12-43CF-B5A4-E9D3554B9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Entwicklung des ordentlichen Steuerertrags</a:t>
            </a:r>
            <a:br>
              <a:rPr lang="de-CH" dirty="0"/>
            </a:br>
            <a:endParaRPr lang="de-CH" dirty="0"/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586D6A1B-A8C5-4EA6-883C-49F7745F60A9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742950" y="1557338"/>
          <a:ext cx="8420100" cy="4467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feld 8">
            <a:extLst>
              <a:ext uri="{FF2B5EF4-FFF2-40B4-BE49-F238E27FC236}">
                <a16:creationId xmlns:a16="http://schemas.microsoft.com/office/drawing/2014/main" id="{9D22045A-8CDB-1A48-636B-6F439A844F2A}"/>
              </a:ext>
            </a:extLst>
          </p:cNvPr>
          <p:cNvSpPr txBox="1"/>
          <p:nvPr/>
        </p:nvSpPr>
        <p:spPr>
          <a:xfrm>
            <a:off x="2216696" y="1557338"/>
            <a:ext cx="716157" cy="281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CH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de-CH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TCHF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B949FAC-AC7E-46B9-B7E6-BBEBA94048ED}"/>
              </a:ext>
            </a:extLst>
          </p:cNvPr>
          <p:cNvSpPr txBox="1"/>
          <p:nvPr/>
        </p:nvSpPr>
        <p:spPr>
          <a:xfrm>
            <a:off x="8265368" y="6309320"/>
            <a:ext cx="93575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de-CH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Folie </a:t>
            </a:r>
            <a:fld id="{97E18D7C-C5C8-497E-8C7B-5DFEC7A6E969}" type="slidenum">
              <a:rPr lang="de-CH" sz="14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</a:t>
            </a:fld>
            <a:endParaRPr lang="de-CH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800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6536" y="540627"/>
            <a:ext cx="6053683" cy="769944"/>
          </a:xfrm>
        </p:spPr>
        <p:txBody>
          <a:bodyPr/>
          <a:lstStyle/>
          <a:p>
            <a:pPr>
              <a:lnSpc>
                <a:spcPts val="1800"/>
              </a:lnSpc>
            </a:pP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Grundstückgewinnsteuern</a:t>
            </a:r>
            <a:r>
              <a:rPr lang="de-DE" dirty="0">
                <a:highlight>
                  <a:srgbClr val="FF9900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de-CH" dirty="0">
              <a:highlight>
                <a:srgbClr val="FF9900"/>
              </a:highlight>
            </a:endParaRPr>
          </a:p>
        </p:txBody>
      </p:sp>
      <p:graphicFrame>
        <p:nvGraphicFramePr>
          <p:cNvPr id="8" name="Inhaltsplatzhalter 7">
            <a:extLst>
              <a:ext uri="{FF2B5EF4-FFF2-40B4-BE49-F238E27FC236}">
                <a16:creationId xmlns:a16="http://schemas.microsoft.com/office/drawing/2014/main" id="{24F4EC44-E017-4EBB-8605-443B2C7F4DAC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742950" y="1412776"/>
          <a:ext cx="8420100" cy="4467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F25B7684-2F1F-43E8-9254-5DFA1FA84361}"/>
              </a:ext>
            </a:extLst>
          </p:cNvPr>
          <p:cNvSpPr txBox="1"/>
          <p:nvPr/>
        </p:nvSpPr>
        <p:spPr>
          <a:xfrm>
            <a:off x="8265368" y="6309320"/>
            <a:ext cx="93575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de-CH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Folie </a:t>
            </a:r>
            <a:fld id="{97E18D7C-C5C8-497E-8C7B-5DFEC7A6E969}" type="slidenum">
              <a:rPr lang="de-CH" sz="14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</a:t>
            </a:fld>
            <a:endParaRPr lang="de-CH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601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6536" y="540627"/>
            <a:ext cx="6053683" cy="769944"/>
          </a:xfrm>
        </p:spPr>
        <p:txBody>
          <a:bodyPr/>
          <a:lstStyle/>
          <a:p>
            <a:pPr>
              <a:lnSpc>
                <a:spcPts val="1800"/>
              </a:lnSpc>
            </a:pP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Investitionsrechnung</a:t>
            </a:r>
            <a:endParaRPr lang="de-CH" dirty="0"/>
          </a:p>
        </p:txBody>
      </p:sp>
      <p:graphicFrame>
        <p:nvGraphicFramePr>
          <p:cNvPr id="6" name="Inhaltsplatzhalter 5"/>
          <p:cNvGraphicFramePr>
            <a:graphicFrameLocks/>
          </p:cNvGraphicFramePr>
          <p:nvPr>
            <p:extLst/>
          </p:nvPr>
        </p:nvGraphicFramePr>
        <p:xfrm>
          <a:off x="761020" y="1484784"/>
          <a:ext cx="8387040" cy="4683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feld 1"/>
          <p:cNvSpPr txBox="1"/>
          <p:nvPr/>
        </p:nvSpPr>
        <p:spPr>
          <a:xfrm>
            <a:off x="992560" y="1492134"/>
            <a:ext cx="507111" cy="25755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CH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TCHF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DA9A1F1-B0B0-4E00-8153-B606241110C1}"/>
              </a:ext>
            </a:extLst>
          </p:cNvPr>
          <p:cNvSpPr txBox="1"/>
          <p:nvPr/>
        </p:nvSpPr>
        <p:spPr>
          <a:xfrm>
            <a:off x="8265368" y="6309320"/>
            <a:ext cx="93575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de-CH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Folie </a:t>
            </a:r>
            <a:fld id="{97E18D7C-C5C8-497E-8C7B-5DFEC7A6E969}" type="slidenum">
              <a:rPr lang="de-CH" sz="14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</a:t>
            </a:fld>
            <a:endParaRPr lang="de-CH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164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FD9109-FBF1-4EF2-9E64-8A31FCDE2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Hauptabweichungen Investitionsrechnung</a:t>
            </a:r>
            <a:br>
              <a:rPr lang="de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CH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6DDB76D6-7D82-46BD-9625-B1FF4288D96F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742950" y="1557338"/>
          <a:ext cx="8420100" cy="461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02338">
                  <a:extLst>
                    <a:ext uri="{9D8B030D-6E8A-4147-A177-3AD203B41FA5}">
                      <a16:colId xmlns:a16="http://schemas.microsoft.com/office/drawing/2014/main" val="3289690737"/>
                    </a:ext>
                  </a:extLst>
                </a:gridCol>
                <a:gridCol w="1617762">
                  <a:extLst>
                    <a:ext uri="{9D8B030D-6E8A-4147-A177-3AD203B41FA5}">
                      <a16:colId xmlns:a16="http://schemas.microsoft.com/office/drawing/2014/main" val="42021012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CHF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529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Projektierung Gesamtinstandsetzung Gemeindehaus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-300</a:t>
                      </a:r>
                      <a:r>
                        <a:rPr lang="de-CH" sz="1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'</a:t>
                      </a:r>
                      <a:r>
                        <a:rPr lang="de-CH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000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9533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Projektierung Zentrumsentwicklung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-150</a:t>
                      </a:r>
                      <a:r>
                        <a:rPr lang="de-CH" sz="1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'</a:t>
                      </a:r>
                      <a:r>
                        <a:rPr lang="de-CH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000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5162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Schwarz-/ Weisskonzept Feuerwehrgebäude gem. GVZ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-190</a:t>
                      </a:r>
                      <a:r>
                        <a:rPr lang="de-CH" sz="1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'</a:t>
                      </a:r>
                      <a:r>
                        <a:rPr lang="de-CH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000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8121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Kauf «Altes Schulhaus» im Rechnungsjahr 2023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-850</a:t>
                      </a:r>
                      <a:r>
                        <a:rPr lang="de-CH" sz="1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'</a:t>
                      </a:r>
                      <a:r>
                        <a:rPr lang="de-CH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000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011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Behindertengerechter Ausbau komm. Bushaltestellen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-200</a:t>
                      </a:r>
                      <a:r>
                        <a:rPr lang="de-CH" sz="1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'</a:t>
                      </a:r>
                      <a:r>
                        <a:rPr lang="de-CH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000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27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Mehrausgaben infolge Verschiebungen diverser Tiefbauprojekte im Strassenwesen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444</a:t>
                      </a:r>
                      <a:r>
                        <a:rPr lang="de-CH" sz="1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'</a:t>
                      </a:r>
                      <a:r>
                        <a:rPr lang="de-CH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5575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Planungskredit Infrastruktur 2030 nicht beansprucht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-500</a:t>
                      </a:r>
                      <a:r>
                        <a:rPr lang="de-CH" sz="1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'</a:t>
                      </a:r>
                      <a:r>
                        <a:rPr lang="de-CH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000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5168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Dachsanierung + Absturzsicherungen div. Schulhäuser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-352</a:t>
                      </a:r>
                      <a:r>
                        <a:rPr lang="de-CH" sz="1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'</a:t>
                      </a:r>
                      <a:r>
                        <a:rPr lang="de-CH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883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4556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Schlusszahlung Neubau </a:t>
                      </a:r>
                      <a:r>
                        <a:rPr lang="de-CH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KiGa</a:t>
                      </a:r>
                      <a:r>
                        <a:rPr lang="de-CH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CH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Lätten</a:t>
                      </a:r>
                      <a:endParaRPr lang="de-CH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621</a:t>
                      </a:r>
                      <a:r>
                        <a:rPr lang="de-CH" sz="1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'</a:t>
                      </a:r>
                      <a:r>
                        <a:rPr lang="de-CH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337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040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Elektrizitätswerk, Bauverzögerung infolge Lieferengpässen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-707</a:t>
                      </a:r>
                      <a:r>
                        <a:rPr lang="de-CH" sz="1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'</a:t>
                      </a:r>
                      <a:r>
                        <a:rPr lang="de-CH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597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4336769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B06DF5D5-C84B-4214-B05F-736EAE0546DF}"/>
              </a:ext>
            </a:extLst>
          </p:cNvPr>
          <p:cNvSpPr txBox="1"/>
          <p:nvPr/>
        </p:nvSpPr>
        <p:spPr>
          <a:xfrm>
            <a:off x="8265368" y="6309320"/>
            <a:ext cx="93575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de-CH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Folie </a:t>
            </a:r>
            <a:fld id="{97E18D7C-C5C8-497E-8C7B-5DFEC7A6E969}" type="slidenum">
              <a:rPr lang="de-CH" sz="14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</a:t>
            </a:fld>
            <a:endParaRPr lang="de-CH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846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6536" y="540627"/>
            <a:ext cx="6053683" cy="769944"/>
          </a:xfrm>
        </p:spPr>
        <p:txBody>
          <a:bodyPr/>
          <a:lstStyle/>
          <a:p>
            <a:pPr>
              <a:lnSpc>
                <a:spcPts val="1800"/>
              </a:lnSpc>
            </a:pP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Geldfluss Gesamthaushalt</a:t>
            </a:r>
            <a:endParaRPr lang="de-CH" dirty="0"/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0BC98711-0389-43AF-9582-63A28FEAA2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731158"/>
              </p:ext>
            </p:extLst>
          </p:nvPr>
        </p:nvGraphicFramePr>
        <p:xfrm>
          <a:off x="757887" y="1541780"/>
          <a:ext cx="8420097" cy="37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568">
                  <a:extLst>
                    <a:ext uri="{9D8B030D-6E8A-4147-A177-3AD203B41FA5}">
                      <a16:colId xmlns:a16="http://schemas.microsoft.com/office/drawing/2014/main" val="141346612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1623956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18124899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94974498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4429919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17463044"/>
                    </a:ext>
                  </a:extLst>
                </a:gridCol>
                <a:gridCol w="1003025">
                  <a:extLst>
                    <a:ext uri="{9D8B030D-6E8A-4147-A177-3AD203B41FA5}">
                      <a16:colId xmlns:a16="http://schemas.microsoft.com/office/drawing/2014/main" val="3018412043"/>
                    </a:ext>
                  </a:extLst>
                </a:gridCol>
              </a:tblGrid>
              <a:tr h="359817">
                <a:tc>
                  <a:txBody>
                    <a:bodyPr/>
                    <a:lstStyle/>
                    <a:p>
                      <a:endParaRPr lang="de-CH" dirty="0">
                        <a:ln>
                          <a:noFill/>
                        </a:ln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de-CH" sz="1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Jahresrechnung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Budget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0375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 TCHF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/>
                      <a:r>
                        <a:rPr lang="de-CH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123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Gewinn (+) / Verlust (-)</a:t>
                      </a:r>
                    </a:p>
                    <a:p>
                      <a:r>
                        <a:rPr lang="de-CH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Erfolgsrechnung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-2'223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3'504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9'663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9'570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10'420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1'623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7585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+ Abschreibungen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4'440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2'358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2'160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2'257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2'172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2'909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763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+/- Einlage/Entnahme Fonds im Fremd- und Eigenkapital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1'185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1'314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1'239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1'311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1'291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465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= Selbstfinanzierung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2'701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7'047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13'137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13'066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13'903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5'823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669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CH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CH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CH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CH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CH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CH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CH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1849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Nettoinvestitionen VV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8'741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8'531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5'385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7'277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6'433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9'849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079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Finanzierungsüberschuss (+) /-</a:t>
                      </a:r>
                      <a:r>
                        <a:rPr lang="de-CH" sz="14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fehlbetrag</a:t>
                      </a:r>
                      <a:r>
                        <a:rPr lang="de-CH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(-)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-6'040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-1'484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7'752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5'789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7'470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-4'026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3458152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9E0364A1-B411-4A83-A04A-CA53FFF26325}"/>
              </a:ext>
            </a:extLst>
          </p:cNvPr>
          <p:cNvSpPr txBox="1"/>
          <p:nvPr/>
        </p:nvSpPr>
        <p:spPr>
          <a:xfrm>
            <a:off x="8265368" y="6309320"/>
            <a:ext cx="93575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de-CH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Folie </a:t>
            </a:r>
            <a:fld id="{97E18D7C-C5C8-497E-8C7B-5DFEC7A6E969}" type="slidenum">
              <a:rPr lang="de-CH" sz="14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</a:t>
            </a:fld>
            <a:endParaRPr lang="de-CH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030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620713"/>
            <a:ext cx="5353050" cy="533400"/>
          </a:xfrm>
        </p:spPr>
        <p:txBody>
          <a:bodyPr/>
          <a:lstStyle/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Traktandum 1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9493" y="1428736"/>
            <a:ext cx="8531225" cy="4800600"/>
          </a:xfrm>
        </p:spPr>
        <p:txBody>
          <a:bodyPr/>
          <a:lstStyle/>
          <a:p>
            <a:pPr marL="533400" indent="-533400">
              <a:lnSpc>
                <a:spcPct val="112000"/>
              </a:lnSpc>
              <a:spcBef>
                <a:spcPts val="1200"/>
              </a:spcBef>
              <a:buNone/>
              <a:defRPr/>
            </a:pPr>
            <a:r>
              <a:rPr lang="de-CH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Antrag des Gemeinderats</a:t>
            </a:r>
          </a:p>
          <a:p>
            <a:pPr marL="533400" indent="-533400">
              <a:lnSpc>
                <a:spcPct val="112000"/>
              </a:lnSpc>
              <a:spcBef>
                <a:spcPts val="1200"/>
              </a:spcBef>
              <a:buNone/>
              <a:defRPr/>
            </a:pPr>
            <a:r>
              <a:rPr lang="de-CH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Gemeindeversammlung beschliesst:</a:t>
            </a:r>
          </a:p>
          <a:p>
            <a:pPr marL="0" indent="0">
              <a:lnSpc>
                <a:spcPct val="112000"/>
              </a:lnSpc>
              <a:spcBef>
                <a:spcPts val="1200"/>
              </a:spcBef>
              <a:buNone/>
              <a:tabLst>
                <a:tab pos="540000" algn="l"/>
              </a:tabLst>
              <a:defRPr/>
            </a:pPr>
            <a:r>
              <a:rPr lang="de-CH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Jahresrechnung 2022 der Politischen Gemeinde wird genehmigt.</a:t>
            </a:r>
          </a:p>
          <a:p>
            <a:pPr marL="0" indent="0">
              <a:lnSpc>
                <a:spcPct val="112000"/>
              </a:lnSpc>
              <a:spcBef>
                <a:spcPts val="1200"/>
              </a:spcBef>
              <a:buFont typeface="Wingdings" pitchFamily="2" charset="2"/>
              <a:buNone/>
              <a:tabLst>
                <a:tab pos="540000" algn="l"/>
              </a:tabLst>
              <a:defRPr/>
            </a:pPr>
            <a:endParaRPr lang="de-CH" dirty="0"/>
          </a:p>
          <a:p>
            <a:pPr marL="533400" indent="-533400">
              <a:lnSpc>
                <a:spcPct val="90000"/>
              </a:lnSpc>
              <a:defRPr/>
            </a:pPr>
            <a:endParaRPr lang="de-CH" sz="2600" dirty="0"/>
          </a:p>
          <a:p>
            <a:pPr marL="533400" indent="-533400">
              <a:lnSpc>
                <a:spcPct val="90000"/>
              </a:lnSpc>
              <a:defRPr/>
            </a:pPr>
            <a:endParaRPr lang="de-CH" sz="26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71511084-F6D0-4357-9F60-FD16072AE1F8}"/>
              </a:ext>
            </a:extLst>
          </p:cNvPr>
          <p:cNvSpPr/>
          <p:nvPr/>
        </p:nvSpPr>
        <p:spPr>
          <a:xfrm>
            <a:off x="8337376" y="6196182"/>
            <a:ext cx="8888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Folie 17</a:t>
            </a:r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4278510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Traktandum 1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70445" y="1484784"/>
            <a:ext cx="8420100" cy="4539779"/>
          </a:xfrm>
        </p:spPr>
        <p:txBody>
          <a:bodyPr/>
          <a:lstStyle/>
          <a:p>
            <a:pPr marL="533400" indent="-533400">
              <a:lnSpc>
                <a:spcPct val="112000"/>
              </a:lnSpc>
              <a:spcBef>
                <a:spcPts val="1200"/>
              </a:spcBef>
              <a:buNone/>
              <a:defRPr/>
            </a:pPr>
            <a:r>
              <a:rPr lang="de-CH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Abschied der RPK</a:t>
            </a:r>
          </a:p>
          <a:p>
            <a:pPr marL="0" indent="0">
              <a:lnSpc>
                <a:spcPct val="112000"/>
              </a:lnSpc>
              <a:spcBef>
                <a:spcPts val="1200"/>
              </a:spcBef>
              <a:buNone/>
              <a:defRPr/>
            </a:pPr>
            <a:r>
              <a:rPr lang="de-CH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RPK verliest ihren Abschied und </a:t>
            </a:r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empfiehlt der Gemeindeversammlung die Jahresrechnung 2022 zur Annahme. </a:t>
            </a:r>
            <a:endParaRPr lang="de-CH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DA6143D-1D11-4AC1-80BD-DD741F5F6609}"/>
              </a:ext>
            </a:extLst>
          </p:cNvPr>
          <p:cNvSpPr/>
          <p:nvPr/>
        </p:nvSpPr>
        <p:spPr>
          <a:xfrm>
            <a:off x="8300527" y="6237312"/>
            <a:ext cx="8888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Folie 18</a:t>
            </a:r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1506323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Traktandum 1</a:t>
            </a:r>
          </a:p>
        </p:txBody>
      </p:sp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Jahresrechnung 2022 der Politischen Gemeinde</a:t>
            </a:r>
          </a:p>
          <a:p>
            <a:pPr>
              <a:buFont typeface="Wingdings" pitchFamily="2" charset="2"/>
              <a:buNone/>
            </a:pPr>
            <a:br>
              <a:rPr lang="de-DE" sz="3600" b="1" dirty="0"/>
            </a:br>
            <a:endParaRPr lang="de-DE" sz="3600" b="1" dirty="0"/>
          </a:p>
          <a:p>
            <a:pPr>
              <a:lnSpc>
                <a:spcPct val="60000"/>
              </a:lnSpc>
              <a:buFont typeface="Wingdings" pitchFamily="2" charset="2"/>
              <a:buNone/>
            </a:pPr>
            <a:endParaRPr lang="de-DE" sz="3600" b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07F8490-6BE1-4209-B864-EC58B5C98F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768" y="2060848"/>
            <a:ext cx="3556497" cy="441151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7EAC9CF-6D7B-49C8-B8AB-4AB241A73848}"/>
              </a:ext>
            </a:extLst>
          </p:cNvPr>
          <p:cNvSpPr txBox="1"/>
          <p:nvPr/>
        </p:nvSpPr>
        <p:spPr>
          <a:xfrm>
            <a:off x="8265368" y="6309320"/>
            <a:ext cx="93575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de-CH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Folie </a:t>
            </a:r>
            <a:fld id="{97E18D7C-C5C8-497E-8C7B-5DFEC7A6E969}" type="slidenum">
              <a:rPr lang="de-CH" sz="14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</a:t>
            </a:fld>
            <a:endParaRPr lang="de-CH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347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Traktanden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738158" y="1357298"/>
            <a:ext cx="8462962" cy="4808006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endParaRPr lang="de-CH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de-CH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Jahresrechnung 2022; Genehmigung</a:t>
            </a:r>
          </a:p>
          <a:p>
            <a:pPr marL="457200" lvl="0" indent="-457200">
              <a:buFont typeface="+mj-lt"/>
              <a:buAutoNum type="arabicPeriod"/>
            </a:pPr>
            <a:endParaRPr lang="de-CH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de-CH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Anfragen nach § 17 des Gemeindegesetzes</a:t>
            </a:r>
          </a:p>
          <a:p>
            <a:pPr marL="0" indent="0">
              <a:lnSpc>
                <a:spcPct val="112000"/>
              </a:lnSpc>
              <a:spcBef>
                <a:spcPts val="0"/>
              </a:spcBef>
              <a:spcAft>
                <a:spcPts val="2400"/>
              </a:spcAft>
              <a:buNone/>
            </a:pPr>
            <a:endParaRPr lang="de-DE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12000"/>
              </a:lnSpc>
              <a:spcBef>
                <a:spcPts val="0"/>
              </a:spcBef>
              <a:spcAft>
                <a:spcPts val="2400"/>
              </a:spcAft>
              <a:buNone/>
            </a:pPr>
            <a:endParaRPr lang="de-DE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8265368" y="6309320"/>
            <a:ext cx="93575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de-CH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Folie </a:t>
            </a:r>
            <a:fld id="{9ED6A387-E3FC-42BB-BCE2-1BBEFB24C94F}" type="slidenum">
              <a:rPr lang="de-CH" sz="14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fld>
            <a:endParaRPr lang="de-CH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793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Traktanden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738158" y="1357298"/>
            <a:ext cx="8462962" cy="4808006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endParaRPr lang="de-CH" sz="24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de-CH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Jahresrechnung 2022; Genehmigung</a:t>
            </a:r>
          </a:p>
          <a:p>
            <a:pPr marL="457200" lvl="0" indent="-457200">
              <a:buFont typeface="+mj-lt"/>
              <a:buAutoNum type="arabicPeriod"/>
            </a:pPr>
            <a:endParaRPr lang="de-CH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de-CH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Anfragen nach § 17 des Gemeindegesetzes</a:t>
            </a:r>
          </a:p>
          <a:p>
            <a:pPr marL="0" indent="0">
              <a:lnSpc>
                <a:spcPct val="112000"/>
              </a:lnSpc>
              <a:spcBef>
                <a:spcPts val="0"/>
              </a:spcBef>
              <a:spcAft>
                <a:spcPts val="2400"/>
              </a:spcAft>
              <a:buNone/>
            </a:pPr>
            <a:endParaRPr lang="de-DE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8265368" y="6309320"/>
            <a:ext cx="93575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de-CH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Folie </a:t>
            </a:r>
            <a:fld id="{95887FAF-F155-479B-9980-3892B2B0C563}" type="slidenum">
              <a:rPr lang="de-CH" sz="14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</a:t>
            </a:fld>
            <a:endParaRPr lang="de-CH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2751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Traktandum 2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Anfragen nach § 17 des Gemeindegesetzes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265368" y="6309320"/>
            <a:ext cx="93575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de-CH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Folie </a:t>
            </a:r>
            <a:fld id="{747B35E8-17E0-42D3-9C3C-7D4017D7ACB9}" type="slidenum">
              <a:rPr lang="de-CH" sz="14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</a:t>
            </a:fld>
            <a:endParaRPr lang="de-CH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44" y="2114964"/>
            <a:ext cx="6753200" cy="450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907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Traktandum 2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2000"/>
              </a:lnSpc>
              <a:spcBef>
                <a:spcPts val="1200"/>
              </a:spcBef>
              <a:buNone/>
            </a:pPr>
            <a:r>
              <a:rPr lang="de-CH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Anfragen nach § 17 GG</a:t>
            </a:r>
          </a:p>
          <a:p>
            <a:pPr marL="0" indent="0">
              <a:lnSpc>
                <a:spcPct val="112000"/>
              </a:lnSpc>
              <a:spcBef>
                <a:spcPts val="1200"/>
              </a:spcBef>
              <a:buNone/>
            </a:pPr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wurden keine Anfragen eingereicht.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265368" y="6309320"/>
            <a:ext cx="93575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de-CH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Folie </a:t>
            </a:r>
            <a:fld id="{5B066446-BC89-4127-AF81-C9B1F7E9EC3E}" type="slidenum">
              <a:rPr lang="de-CH" sz="14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</a:t>
            </a:fld>
            <a:endParaRPr lang="de-CH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31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620713"/>
            <a:ext cx="5353050" cy="533400"/>
          </a:xfrm>
        </p:spPr>
        <p:txBody>
          <a:bodyPr/>
          <a:lstStyle/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Kenntnisnahme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9493" y="1428736"/>
            <a:ext cx="8531225" cy="4800600"/>
          </a:xfrm>
        </p:spPr>
        <p:txBody>
          <a:bodyPr/>
          <a:lstStyle/>
          <a:p>
            <a:pPr marL="533400" indent="-533400">
              <a:lnSpc>
                <a:spcPct val="112000"/>
              </a:lnSpc>
              <a:spcBef>
                <a:spcPts val="1200"/>
              </a:spcBef>
              <a:buNone/>
              <a:defRPr/>
            </a:pPr>
            <a:r>
              <a:rPr lang="de-CH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Art. 16 Ziff. 3 GO</a:t>
            </a:r>
          </a:p>
          <a:p>
            <a:pPr marL="0" indent="0">
              <a:lnSpc>
                <a:spcPct val="112000"/>
              </a:lnSpc>
              <a:spcBef>
                <a:spcPts val="1200"/>
              </a:spcBef>
              <a:buNone/>
              <a:defRPr/>
            </a:pPr>
            <a:r>
              <a:rPr lang="de-CH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Gemeindeversammlung nimmt Kenntnis vom Geschäftsbericht.</a:t>
            </a:r>
          </a:p>
          <a:p>
            <a:pPr marL="0" indent="0">
              <a:lnSpc>
                <a:spcPct val="112000"/>
              </a:lnSpc>
              <a:spcBef>
                <a:spcPts val="1200"/>
              </a:spcBef>
              <a:buNone/>
              <a:defRPr/>
            </a:pP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(verfügbar auf der Homepage der Gemeinde </a:t>
            </a: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www.faellanden.ch</a:t>
            </a: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oder in gedruckter Version im Gemeindehaus erhältlich)</a:t>
            </a:r>
          </a:p>
          <a:p>
            <a:pPr marL="0" indent="0">
              <a:lnSpc>
                <a:spcPct val="112000"/>
              </a:lnSpc>
              <a:spcBef>
                <a:spcPts val="1200"/>
              </a:spcBef>
              <a:buFont typeface="Wingdings" pitchFamily="2" charset="2"/>
              <a:buNone/>
              <a:tabLst>
                <a:tab pos="540000" algn="l"/>
              </a:tabLst>
              <a:defRPr/>
            </a:pPr>
            <a:endParaRPr lang="de-CH" dirty="0"/>
          </a:p>
          <a:p>
            <a:pPr marL="533400" indent="-533400">
              <a:lnSpc>
                <a:spcPct val="90000"/>
              </a:lnSpc>
              <a:defRPr/>
            </a:pPr>
            <a:endParaRPr lang="de-CH" sz="2600" dirty="0"/>
          </a:p>
          <a:p>
            <a:pPr marL="533400" indent="-533400">
              <a:lnSpc>
                <a:spcPct val="90000"/>
              </a:lnSpc>
              <a:defRPr/>
            </a:pPr>
            <a:endParaRPr lang="de-CH" sz="26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2400EC5-D6EC-4CF2-9EF8-430A80A7ED11}"/>
              </a:ext>
            </a:extLst>
          </p:cNvPr>
          <p:cNvSpPr/>
          <p:nvPr/>
        </p:nvSpPr>
        <p:spPr>
          <a:xfrm>
            <a:off x="8423065" y="6191412"/>
            <a:ext cx="8888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Folie 23</a:t>
            </a:r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36095292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Rechtsmittel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38158" y="1428736"/>
            <a:ext cx="8535322" cy="5026038"/>
          </a:xfrm>
          <a:noFill/>
        </p:spPr>
        <p:txBody>
          <a:bodyPr/>
          <a:lstStyle/>
          <a:p>
            <a:pPr marL="358775" indent="-358775">
              <a:lnSpc>
                <a:spcPct val="112000"/>
              </a:lnSpc>
              <a:spcBef>
                <a:spcPts val="1200"/>
              </a:spcBef>
              <a:buFont typeface="Symbol" panose="05050102010706020507" pitchFamily="18" charset="2"/>
              <a:buChar char="-"/>
              <a:defRPr/>
            </a:pPr>
            <a:r>
              <a:rPr lang="de-CH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Gegen die Beschlüsse der Gemeindeversammlung kann wegen </a:t>
            </a:r>
            <a:r>
              <a:rPr lang="de-CH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Ver-letzung</a:t>
            </a:r>
            <a:r>
              <a:rPr lang="de-CH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von Vorschriften über die politischen Rechte und deren Aus-übung (insbesondere der Verfahrensvorschriften) </a:t>
            </a:r>
            <a:r>
              <a:rPr lang="de-CH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innert 5 Tagen ab Publikation </a:t>
            </a:r>
            <a:r>
              <a:rPr lang="de-CH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schriftlich Rekurs in </a:t>
            </a:r>
            <a:r>
              <a:rPr lang="de-CH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Stimmrechtssachen</a:t>
            </a:r>
            <a:r>
              <a:rPr lang="de-CH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(§ 19 Abs. 1 </a:t>
            </a:r>
            <a:r>
              <a:rPr lang="de-CH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lit</a:t>
            </a:r>
            <a:r>
              <a:rPr lang="de-CH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c VRG) erhoben werden. Der Rekurs gegen die Verletzung von Verfahrensvorschriften in der Gemeindeversammlung setzt voraus, dass diese an der Versammlung von irgendeiner stimm-berechtigten Person gerügt worden ist (§ 21a Abs. 2 VRG).</a:t>
            </a:r>
          </a:p>
          <a:p>
            <a:pPr marL="358775" indent="-358775">
              <a:lnSpc>
                <a:spcPct val="112000"/>
              </a:lnSpc>
              <a:spcBef>
                <a:spcPts val="1200"/>
              </a:spcBef>
              <a:buFont typeface="Symbol" panose="05050102010706020507" pitchFamily="18" charset="2"/>
              <a:buChar char="-"/>
              <a:defRPr/>
            </a:pPr>
            <a:r>
              <a:rPr lang="de-CH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 Weiteren kann gegen die Beschlüsse wegen Rechtsverletzungen, unrichtiger oder ungenügender Feststellung des Sachverhalts sowie Unangemessenheit </a:t>
            </a:r>
            <a:r>
              <a:rPr lang="de-CH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innert 30 Tagen ab Publikation </a:t>
            </a:r>
            <a:r>
              <a:rPr lang="de-CH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schriftlich Rekurs erhoben werden (§ 19 Abs. 1 VRG i. V. m. § 20 Abs. 1 VRG). </a:t>
            </a:r>
          </a:p>
          <a:p>
            <a:pPr marL="0" indent="0">
              <a:lnSpc>
                <a:spcPct val="112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endParaRPr lang="de-CH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12000"/>
              </a:lnSpc>
              <a:spcBef>
                <a:spcPts val="0"/>
              </a:spcBef>
              <a:buNone/>
              <a:defRPr/>
            </a:pPr>
            <a:r>
              <a:rPr lang="de-CH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 Rekurs ist zu begründen und schriftlich und im Doppel beim Bezirksrat Uster, Amtsstrasse 3 in 8610 Uster, einzureichen.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265368" y="6309320"/>
            <a:ext cx="93575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de-CH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Folie </a:t>
            </a:r>
            <a:fld id="{3DF56FF2-07C8-4145-AA91-9E9BCB6B7CE4}" type="slidenum">
              <a:rPr lang="de-CH" sz="14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24</a:t>
            </a:fld>
            <a:endParaRPr lang="de-CH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4316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Besten Dank...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...für Ihre Aufmerksamkeit!</a:t>
            </a:r>
          </a:p>
          <a:p>
            <a:pPr marL="0" indent="0">
              <a:buNone/>
            </a:pPr>
            <a:endParaRPr lang="de-CH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8265368" y="6309320"/>
            <a:ext cx="93575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de-CH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Folie </a:t>
            </a:r>
            <a:fld id="{200CBF92-2C1D-48F3-91A5-618D4BC19C17}" type="slidenum">
              <a:rPr lang="de-CH" sz="14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</a:t>
            </a:fld>
            <a:endParaRPr lang="de-CH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512" y="2636912"/>
            <a:ext cx="4736976" cy="315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355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Traktanden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738158" y="1357298"/>
            <a:ext cx="8462962" cy="4808006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endParaRPr lang="de-CH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de-CH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Jahresrechnung 2022; Genehmigung</a:t>
            </a:r>
          </a:p>
          <a:p>
            <a:pPr marL="457200" lvl="0" indent="-457200">
              <a:buFont typeface="+mj-lt"/>
              <a:buAutoNum type="arabicPeriod"/>
            </a:pPr>
            <a:endParaRPr lang="de-CH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de-CH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Anfragen nach § 17 des Gemeindegesetzes</a:t>
            </a:r>
          </a:p>
          <a:p>
            <a:pPr marL="0" indent="0">
              <a:lnSpc>
                <a:spcPct val="112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de-DE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41338" indent="-541338">
              <a:lnSpc>
                <a:spcPct val="112000"/>
              </a:lnSpc>
              <a:spcBef>
                <a:spcPts val="0"/>
              </a:spcBef>
              <a:spcAft>
                <a:spcPts val="2400"/>
              </a:spcAft>
              <a:buFont typeface="Frutiger LT 45 Light" pitchFamily="34" charset="0"/>
              <a:buAutoNum type="arabicPeriod"/>
            </a:pPr>
            <a:endParaRPr lang="de-DE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41338" indent="-541338">
              <a:lnSpc>
                <a:spcPct val="112000"/>
              </a:lnSpc>
              <a:spcBef>
                <a:spcPts val="0"/>
              </a:spcBef>
              <a:spcAft>
                <a:spcPts val="2400"/>
              </a:spcAft>
              <a:buFont typeface="Frutiger LT 45 Light" pitchFamily="34" charset="0"/>
              <a:buAutoNum type="arabicPeriod"/>
            </a:pPr>
            <a:endParaRPr lang="de-DE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8265368" y="6309320"/>
            <a:ext cx="93575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de-CH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Folie </a:t>
            </a:r>
            <a:fld id="{97E18D7C-C5C8-497E-8C7B-5DFEC7A6E969}" type="slidenum">
              <a:rPr lang="de-CH" sz="14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fld>
            <a:endParaRPr lang="de-CH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447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Traktandum 1</a:t>
            </a:r>
          </a:p>
        </p:txBody>
      </p:sp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Jahresrechnung 2022 der Politischen Gemeinde</a:t>
            </a:r>
          </a:p>
          <a:p>
            <a:pPr>
              <a:buFont typeface="Wingdings" pitchFamily="2" charset="2"/>
              <a:buNone/>
            </a:pPr>
            <a:br>
              <a:rPr lang="de-DE" sz="3600" b="1" dirty="0"/>
            </a:br>
            <a:endParaRPr lang="de-DE" sz="3600" b="1" dirty="0"/>
          </a:p>
          <a:p>
            <a:pPr>
              <a:lnSpc>
                <a:spcPct val="60000"/>
              </a:lnSpc>
              <a:buFont typeface="Wingdings" pitchFamily="2" charset="2"/>
              <a:buNone/>
            </a:pPr>
            <a:endParaRPr lang="de-DE" sz="3600" b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07F8490-6BE1-4209-B864-EC58B5C98F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768" y="2060848"/>
            <a:ext cx="3556497" cy="441151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7EAC9CF-6D7B-49C8-B8AB-4AB241A73848}"/>
              </a:ext>
            </a:extLst>
          </p:cNvPr>
          <p:cNvSpPr txBox="1"/>
          <p:nvPr/>
        </p:nvSpPr>
        <p:spPr>
          <a:xfrm>
            <a:off x="8265368" y="6309320"/>
            <a:ext cx="93575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de-CH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Folie </a:t>
            </a:r>
            <a:fld id="{97E18D7C-C5C8-497E-8C7B-5DFEC7A6E969}" type="slidenum">
              <a:rPr lang="de-CH" sz="14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fld>
            <a:endParaRPr lang="de-CH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618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503F65-635C-4205-A566-4E2A68A31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 einen Blick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59E0CF5-8946-4D86-8745-88C68E4A8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spcBef>
                <a:spcPts val="0"/>
              </a:spcBef>
              <a:buNone/>
            </a:pPr>
            <a:r>
              <a:rPr lang="de-CH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1. Ertragsüberschuss: CHF 10</a:t>
            </a:r>
            <a:r>
              <a:rPr lang="de-DE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'</a:t>
            </a:r>
            <a:r>
              <a:rPr lang="de-CH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420</a:t>
            </a:r>
            <a:r>
              <a:rPr lang="de-DE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'</a:t>
            </a:r>
            <a:r>
              <a:rPr lang="de-CH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262.25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CH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Der Ertragsüberschuss liegt CHF </a:t>
            </a:r>
            <a:r>
              <a:rPr lang="de-DE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8'797'162.25 über dem budgetierten Wert.</a:t>
            </a:r>
            <a:endParaRPr lang="de-CH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de-CH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CH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2. Pro-Kopf-Nettovermögen: CHF 4</a:t>
            </a:r>
            <a:r>
              <a:rPr lang="de-DE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'</a:t>
            </a:r>
            <a:r>
              <a:rPr lang="de-CH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168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CH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(Soll: CHF 0–2</a:t>
            </a:r>
            <a:r>
              <a:rPr lang="de-DE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'</a:t>
            </a:r>
            <a:r>
              <a:rPr lang="de-CH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000)</a:t>
            </a:r>
          </a:p>
          <a:p>
            <a:pPr marL="0" indent="0">
              <a:spcBef>
                <a:spcPts val="0"/>
              </a:spcBef>
              <a:buNone/>
            </a:pPr>
            <a:endParaRPr lang="de-CH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CH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3. Selbstfinanzierungsanteil aktuell 18.1 %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CH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(Soll: &gt;10 %)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CH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Der Selbstfinanzierungsanteil zeigt den Aufwand des laufenden Ertrags, der zur Finanzierung der Investitionen oder zum Abbau von Schulden verwendet werden kann.</a:t>
            </a: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00AB351-1E9F-417C-A0C9-E2260D6BAEE8}"/>
              </a:ext>
            </a:extLst>
          </p:cNvPr>
          <p:cNvSpPr txBox="1"/>
          <p:nvPr/>
        </p:nvSpPr>
        <p:spPr>
          <a:xfrm>
            <a:off x="8265368" y="6309320"/>
            <a:ext cx="93575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de-CH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Folie </a:t>
            </a:r>
            <a:fld id="{97E18D7C-C5C8-497E-8C7B-5DFEC7A6E969}" type="slidenum">
              <a:rPr lang="de-CH" sz="14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fld>
            <a:endParaRPr lang="de-CH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939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F1D2F1-98A7-46CC-B226-14B014C47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Übersicht Aufwand</a:t>
            </a:r>
          </a:p>
        </p:txBody>
      </p:sp>
      <p:graphicFrame>
        <p:nvGraphicFramePr>
          <p:cNvPr id="4" name="Inhaltsplatzhalter 3" title="Laufende Rechnung - Institutionelle Gliederung">
            <a:extLst>
              <a:ext uri="{FF2B5EF4-FFF2-40B4-BE49-F238E27FC236}">
                <a16:creationId xmlns:a16="http://schemas.microsoft.com/office/drawing/2014/main" id="{00000000-0008-0000-0000-000007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42950" y="1557338"/>
          <a:ext cx="8420100" cy="4467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70DAB3D7-9C21-4D37-B1E5-7DD28FFAE79C}"/>
              </a:ext>
            </a:extLst>
          </p:cNvPr>
          <p:cNvSpPr txBox="1"/>
          <p:nvPr/>
        </p:nvSpPr>
        <p:spPr>
          <a:xfrm>
            <a:off x="8265368" y="6309320"/>
            <a:ext cx="93575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de-CH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Folie </a:t>
            </a:r>
            <a:fld id="{97E18D7C-C5C8-497E-8C7B-5DFEC7A6E969}" type="slidenum">
              <a:rPr lang="de-CH" sz="14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fld>
            <a:endParaRPr lang="de-CH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136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FBCCD7-1568-46D3-9638-E5ADABD3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Übersicht Ertrag</a:t>
            </a:r>
          </a:p>
        </p:txBody>
      </p:sp>
      <p:graphicFrame>
        <p:nvGraphicFramePr>
          <p:cNvPr id="4" name="Inhaltsplatzhalter 3" title="Laufende Rechnung">
            <a:extLst>
              <a:ext uri="{FF2B5EF4-FFF2-40B4-BE49-F238E27FC236}">
                <a16:creationId xmlns:a16="http://schemas.microsoft.com/office/drawing/2014/main" id="{00000000-0008-0000-0000-000008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42950" y="1557338"/>
          <a:ext cx="8420100" cy="4467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8D043614-922D-4B40-8337-F1AA53E54F89}"/>
              </a:ext>
            </a:extLst>
          </p:cNvPr>
          <p:cNvSpPr txBox="1"/>
          <p:nvPr/>
        </p:nvSpPr>
        <p:spPr>
          <a:xfrm>
            <a:off x="8265368" y="6309320"/>
            <a:ext cx="93575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de-CH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Folie </a:t>
            </a:r>
            <a:fld id="{97E18D7C-C5C8-497E-8C7B-5DFEC7A6E969}" type="slidenum">
              <a:rPr lang="de-CH" sz="14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fld>
            <a:endParaRPr lang="de-CH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41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FD9109-FBF1-4EF2-9E64-8A31FCDE2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Hauptabweichungen Erfolgsrechnung</a:t>
            </a:r>
            <a:br>
              <a:rPr lang="de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CH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6DDB76D6-7D82-46BD-9625-B1FF4288D96F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742950" y="1557338"/>
          <a:ext cx="8420100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0290">
                  <a:extLst>
                    <a:ext uri="{9D8B030D-6E8A-4147-A177-3AD203B41FA5}">
                      <a16:colId xmlns:a16="http://schemas.microsoft.com/office/drawing/2014/main" val="3289690737"/>
                    </a:ext>
                  </a:extLst>
                </a:gridCol>
                <a:gridCol w="2049810">
                  <a:extLst>
                    <a:ext uri="{9D8B030D-6E8A-4147-A177-3AD203B41FA5}">
                      <a16:colId xmlns:a16="http://schemas.microsoft.com/office/drawing/2014/main" val="42021012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CHF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529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2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Höhere Dividende ZKB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2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312'351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9533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2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Finanzausgleichsbeträge (Einheitsgemeinde, Steuervorlage 17)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2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249'749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5162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2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Höhere Erträge aus Grundstückgewinnsteuern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2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5'211'544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8121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2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Höhere Steuererträge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2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2'227'582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011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2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Tiefere Abschreibungen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2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-737'242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27309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CEFFB92F-A4D3-4B84-B68C-BBFC7BB94BDD}"/>
              </a:ext>
            </a:extLst>
          </p:cNvPr>
          <p:cNvSpPr txBox="1"/>
          <p:nvPr/>
        </p:nvSpPr>
        <p:spPr>
          <a:xfrm>
            <a:off x="8265368" y="6309320"/>
            <a:ext cx="93575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de-CH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Folie </a:t>
            </a:r>
            <a:fld id="{97E18D7C-C5C8-497E-8C7B-5DFEC7A6E969}" type="slidenum">
              <a:rPr lang="de-CH" sz="14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fld>
            <a:endParaRPr lang="de-CH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003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EEA8B6-19FF-461F-ADBD-CB9462E9F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Übersicht Bilanz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261968EE-3B57-45A3-83CE-B0DCABB182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6696417"/>
              </p:ext>
            </p:extLst>
          </p:nvPr>
        </p:nvGraphicFramePr>
        <p:xfrm>
          <a:off x="742950" y="1535761"/>
          <a:ext cx="8529435" cy="462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5874">
                  <a:extLst>
                    <a:ext uri="{9D8B030D-6E8A-4147-A177-3AD203B41FA5}">
                      <a16:colId xmlns:a16="http://schemas.microsoft.com/office/drawing/2014/main" val="545493436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179254071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915024839"/>
                    </a:ext>
                  </a:extLst>
                </a:gridCol>
                <a:gridCol w="2015129">
                  <a:extLst>
                    <a:ext uri="{9D8B030D-6E8A-4147-A177-3AD203B41FA5}">
                      <a16:colId xmlns:a16="http://schemas.microsoft.com/office/drawing/2014/main" val="25735015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Anfangsbestand</a:t>
                      </a:r>
                    </a:p>
                    <a:p>
                      <a:pPr algn="r"/>
                      <a:r>
                        <a:rPr lang="de-CH" sz="16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 Januar 2022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Veränderung</a:t>
                      </a:r>
                    </a:p>
                    <a:p>
                      <a:pPr algn="r"/>
                      <a:r>
                        <a:rPr lang="de-CH" sz="16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Endbestand</a:t>
                      </a:r>
                    </a:p>
                    <a:p>
                      <a:pPr algn="r"/>
                      <a:r>
                        <a:rPr lang="de-CH" sz="16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31. Dez. 2022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3246291"/>
                  </a:ext>
                </a:extLst>
              </a:tr>
              <a:tr h="151462">
                <a:tc>
                  <a:txBody>
                    <a:bodyPr/>
                    <a:lstStyle/>
                    <a:p>
                      <a:endParaRPr lang="de-CH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CH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CH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CH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6743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Bilanz Aktiven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126'750'326.21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2'125'528.64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128'875'854.85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6743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Umlaufvermögen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40'813'050.70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-2'052'742.44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38'760'308.26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6772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Anlagevermögen (FV)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29'702'471.85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-83'400.00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29'619'071.85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5529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Verwaltungsvermögen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56'234'803.66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4'261'671.08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60'496'474.74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3210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CH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CH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CH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CH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4318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Bilanz Passiven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126'750'326.21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2'125'528.64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128'875'854.85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4765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Kurzfr</a:t>
                      </a:r>
                      <a:r>
                        <a:rPr lang="de-CH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 Fremdkapital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27'365'025.61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-2'606'067.60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24'758'958.01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9686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Langfr</a:t>
                      </a:r>
                      <a:r>
                        <a:rPr lang="de-CH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 Fremdkapital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11'243'830.76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-7'000'586.37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4'243'244.39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8580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Zweckgebundenes EK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18'009'354.23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811'920.36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18'821'274.59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2274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Zweckfreies EK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70'132'115.61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10'920'262.25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81'052'377.86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0339704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6AE7D40E-8D4E-4BF6-BC2E-DE925C1C5121}"/>
              </a:ext>
            </a:extLst>
          </p:cNvPr>
          <p:cNvSpPr txBox="1"/>
          <p:nvPr/>
        </p:nvSpPr>
        <p:spPr>
          <a:xfrm>
            <a:off x="8265368" y="6309320"/>
            <a:ext cx="93575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de-CH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Folie </a:t>
            </a:r>
            <a:fld id="{97E18D7C-C5C8-497E-8C7B-5DFEC7A6E969}" type="slidenum">
              <a:rPr lang="de-CH" sz="14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fld>
            <a:endParaRPr lang="de-CH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777575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Frutiger LT 45 Light"/>
        <a:ea typeface=""/>
        <a:cs typeface=""/>
      </a:majorFont>
      <a:minorFont>
        <a:latin typeface="Frutiger LT 45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 LT 45 Ligh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 LT 45 Light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 LT 45 Ligh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 LT 45 Light" pitchFamily="34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andard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Standarddesign">
    <a:majorFont>
      <a:latin typeface="Frutiger LT 45 Light"/>
      <a:ea typeface=""/>
      <a:cs typeface=""/>
    </a:majorFont>
    <a:minorFont>
      <a:latin typeface="Frutiger LT 45 Light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tandard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Standarddesign">
    <a:majorFont>
      <a:latin typeface="Frutiger LT 45 Light"/>
      <a:ea typeface=""/>
      <a:cs typeface=""/>
    </a:majorFont>
    <a:minorFont>
      <a:latin typeface="Frutiger LT 45 Light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Standard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Standarddesign">
    <a:majorFont>
      <a:latin typeface="Frutiger LT 45 Light"/>
      <a:ea typeface=""/>
      <a:cs typeface=""/>
    </a:majorFont>
    <a:minorFont>
      <a:latin typeface="Frutiger LT 45 Light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709</Words>
  <Application>Microsoft Office PowerPoint</Application>
  <PresentationFormat>A4-Papier (210 x 297 mm)</PresentationFormat>
  <Paragraphs>240</Paragraphs>
  <Slides>25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25</vt:i4>
      </vt:variant>
    </vt:vector>
  </HeadingPairs>
  <TitlesOfParts>
    <vt:vector size="33" baseType="lpstr">
      <vt:lpstr>Arial</vt:lpstr>
      <vt:lpstr>Frutiger LT 45 Light</vt:lpstr>
      <vt:lpstr>Symbol</vt:lpstr>
      <vt:lpstr>Times New Roman</vt:lpstr>
      <vt:lpstr>Verdana</vt:lpstr>
      <vt:lpstr>Wingdings</vt:lpstr>
      <vt:lpstr>Standarddesign</vt:lpstr>
      <vt:lpstr>Benutzerdefiniertes Design</vt:lpstr>
      <vt:lpstr>PowerPoint-Präsentation</vt:lpstr>
      <vt:lpstr>Traktanden</vt:lpstr>
      <vt:lpstr>Traktanden</vt:lpstr>
      <vt:lpstr>Traktandum 1</vt:lpstr>
      <vt:lpstr>Auf einen Blick</vt:lpstr>
      <vt:lpstr>Übersicht Aufwand</vt:lpstr>
      <vt:lpstr>Übersicht Ertrag</vt:lpstr>
      <vt:lpstr>Hauptabweichungen Erfolgsrechnung </vt:lpstr>
      <vt:lpstr>Übersicht Bilanz</vt:lpstr>
      <vt:lpstr>Erfolgsrechnung</vt:lpstr>
      <vt:lpstr>Erfolgsrechnung  Alterszentrum Sunnetal</vt:lpstr>
      <vt:lpstr>Entwicklung des ordentlichen Steuerertrags </vt:lpstr>
      <vt:lpstr>Grundstückgewinnsteuern </vt:lpstr>
      <vt:lpstr>Investitionsrechnung</vt:lpstr>
      <vt:lpstr>Hauptabweichungen Investitionsrechnung </vt:lpstr>
      <vt:lpstr>Geldfluss Gesamthaushalt</vt:lpstr>
      <vt:lpstr>Traktandum 1</vt:lpstr>
      <vt:lpstr>Traktandum 1</vt:lpstr>
      <vt:lpstr>Traktandum 1</vt:lpstr>
      <vt:lpstr>Traktanden</vt:lpstr>
      <vt:lpstr>Traktandum 2</vt:lpstr>
      <vt:lpstr>Traktandum 2</vt:lpstr>
      <vt:lpstr>Kenntnisnahme</vt:lpstr>
      <vt:lpstr>Rechtsmittel</vt:lpstr>
      <vt:lpstr>Besten Dank...</vt:lpstr>
    </vt:vector>
  </TitlesOfParts>
  <Company>Fällanden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Gemeindeverwaltung</dc:creator>
  <cp:lastModifiedBy>Saxer Nicole</cp:lastModifiedBy>
  <cp:revision>1217</cp:revision>
  <cp:lastPrinted>2023-06-08T09:06:25Z</cp:lastPrinted>
  <dcterms:created xsi:type="dcterms:W3CDTF">2002-08-06T09:35:03Z</dcterms:created>
  <dcterms:modified xsi:type="dcterms:W3CDTF">2023-06-13T09:45:01Z</dcterms:modified>
</cp:coreProperties>
</file>

<file path=userCustomization/customUI.xml><?xml version="1.0" encoding="utf-8"?>
<mso:customUI xmlns:doc="http://schemas.microsoft.com/office/2006/01/customui/currentDocument" xmlns:mso="http://schemas.microsoft.com/office/2006/01/customui">
  <mso:ribbon>
    <mso:qat>
      <mso:documentControls>
        <mso:separator idQ="doc:sep1" visible="true"/>
        <mso:separator idQ="doc:sep2" visible="true"/>
      </mso:documentControls>
    </mso:qat>
  </mso:ribbon>
</mso:customUI>
</file>