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7"/>
  </p:notesMasterIdLst>
  <p:handoutMasterIdLst>
    <p:handoutMasterId r:id="rId78"/>
  </p:handoutMasterIdLst>
  <p:sldIdLst>
    <p:sldId id="754" r:id="rId3"/>
    <p:sldId id="978" r:id="rId4"/>
    <p:sldId id="977" r:id="rId5"/>
    <p:sldId id="893" r:id="rId6"/>
    <p:sldId id="895" r:id="rId7"/>
    <p:sldId id="896" r:id="rId8"/>
    <p:sldId id="925" r:id="rId9"/>
    <p:sldId id="933" r:id="rId10"/>
    <p:sldId id="953" r:id="rId11"/>
    <p:sldId id="894" r:id="rId12"/>
    <p:sldId id="780" r:id="rId13"/>
    <p:sldId id="958" r:id="rId14"/>
    <p:sldId id="959" r:id="rId15"/>
    <p:sldId id="960" r:id="rId16"/>
    <p:sldId id="961" r:id="rId17"/>
    <p:sldId id="962" r:id="rId18"/>
    <p:sldId id="963" r:id="rId19"/>
    <p:sldId id="926" r:id="rId20"/>
    <p:sldId id="927" r:id="rId21"/>
    <p:sldId id="948" r:id="rId22"/>
    <p:sldId id="897" r:id="rId23"/>
    <p:sldId id="898" r:id="rId24"/>
    <p:sldId id="979" r:id="rId25"/>
    <p:sldId id="980" r:id="rId26"/>
    <p:sldId id="981" r:id="rId27"/>
    <p:sldId id="982" r:id="rId28"/>
    <p:sldId id="928" r:id="rId29"/>
    <p:sldId id="938" r:id="rId30"/>
    <p:sldId id="947" r:id="rId31"/>
    <p:sldId id="899" r:id="rId32"/>
    <p:sldId id="973" r:id="rId33"/>
    <p:sldId id="974" r:id="rId34"/>
    <p:sldId id="975" r:id="rId35"/>
    <p:sldId id="976" r:id="rId36"/>
    <p:sldId id="951" r:id="rId37"/>
    <p:sldId id="900" r:id="rId38"/>
    <p:sldId id="970" r:id="rId39"/>
    <p:sldId id="971" r:id="rId40"/>
    <p:sldId id="878" r:id="rId41"/>
    <p:sldId id="903" r:id="rId42"/>
    <p:sldId id="972" r:id="rId43"/>
    <p:sldId id="929" r:id="rId44"/>
    <p:sldId id="934" r:id="rId45"/>
    <p:sldId id="945" r:id="rId46"/>
    <p:sldId id="952" r:id="rId47"/>
    <p:sldId id="906" r:id="rId48"/>
    <p:sldId id="907" r:id="rId49"/>
    <p:sldId id="909" r:id="rId50"/>
    <p:sldId id="912" r:id="rId51"/>
    <p:sldId id="930" r:id="rId52"/>
    <p:sldId id="935" r:id="rId53"/>
    <p:sldId id="944" r:id="rId54"/>
    <p:sldId id="913" r:id="rId55"/>
    <p:sldId id="914" r:id="rId56"/>
    <p:sldId id="915" r:id="rId57"/>
    <p:sldId id="916" r:id="rId58"/>
    <p:sldId id="957" r:id="rId59"/>
    <p:sldId id="954" r:id="rId60"/>
    <p:sldId id="931" r:id="rId61"/>
    <p:sldId id="936" r:id="rId62"/>
    <p:sldId id="950" r:id="rId63"/>
    <p:sldId id="917" r:id="rId64"/>
    <p:sldId id="918" r:id="rId65"/>
    <p:sldId id="919" r:id="rId66"/>
    <p:sldId id="920" r:id="rId67"/>
    <p:sldId id="921" r:id="rId68"/>
    <p:sldId id="932" r:id="rId69"/>
    <p:sldId id="937" r:id="rId70"/>
    <p:sldId id="955" r:id="rId71"/>
    <p:sldId id="923" r:id="rId72"/>
    <p:sldId id="924" r:id="rId73"/>
    <p:sldId id="956" r:id="rId74"/>
    <p:sldId id="764" r:id="rId75"/>
    <p:sldId id="855" r:id="rId76"/>
  </p:sldIdLst>
  <p:sldSz cx="9906000" cy="6858000" type="A4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916B26B-5F0E-4E33-9BA8-70F66EF6C805}">
          <p14:sldIdLst>
            <p14:sldId id="754"/>
            <p14:sldId id="978"/>
            <p14:sldId id="977"/>
            <p14:sldId id="893"/>
            <p14:sldId id="895"/>
            <p14:sldId id="896"/>
            <p14:sldId id="925"/>
            <p14:sldId id="933"/>
            <p14:sldId id="953"/>
            <p14:sldId id="894"/>
            <p14:sldId id="780"/>
            <p14:sldId id="958"/>
            <p14:sldId id="959"/>
            <p14:sldId id="960"/>
            <p14:sldId id="961"/>
            <p14:sldId id="962"/>
            <p14:sldId id="963"/>
            <p14:sldId id="926"/>
            <p14:sldId id="927"/>
            <p14:sldId id="948"/>
            <p14:sldId id="897"/>
            <p14:sldId id="898"/>
            <p14:sldId id="979"/>
            <p14:sldId id="980"/>
            <p14:sldId id="981"/>
            <p14:sldId id="982"/>
            <p14:sldId id="928"/>
            <p14:sldId id="938"/>
            <p14:sldId id="947"/>
            <p14:sldId id="899"/>
            <p14:sldId id="973"/>
            <p14:sldId id="974"/>
            <p14:sldId id="975"/>
            <p14:sldId id="976"/>
            <p14:sldId id="951"/>
            <p14:sldId id="900"/>
            <p14:sldId id="970"/>
            <p14:sldId id="971"/>
            <p14:sldId id="878"/>
            <p14:sldId id="903"/>
            <p14:sldId id="972"/>
            <p14:sldId id="929"/>
            <p14:sldId id="934"/>
            <p14:sldId id="945"/>
            <p14:sldId id="952"/>
            <p14:sldId id="906"/>
            <p14:sldId id="907"/>
            <p14:sldId id="909"/>
            <p14:sldId id="912"/>
            <p14:sldId id="930"/>
            <p14:sldId id="935"/>
            <p14:sldId id="944"/>
            <p14:sldId id="913"/>
            <p14:sldId id="914"/>
            <p14:sldId id="915"/>
            <p14:sldId id="916"/>
            <p14:sldId id="957"/>
            <p14:sldId id="954"/>
            <p14:sldId id="931"/>
            <p14:sldId id="936"/>
            <p14:sldId id="950"/>
            <p14:sldId id="917"/>
            <p14:sldId id="918"/>
            <p14:sldId id="919"/>
            <p14:sldId id="920"/>
            <p14:sldId id="921"/>
            <p14:sldId id="932"/>
            <p14:sldId id="937"/>
            <p14:sldId id="955"/>
            <p14:sldId id="923"/>
            <p14:sldId id="924"/>
            <p14:sldId id="956"/>
            <p14:sldId id="764"/>
            <p14:sldId id="8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9900"/>
    <a:srgbClr val="FF3300"/>
    <a:srgbClr val="FFFF00"/>
    <a:srgbClr val="008000"/>
    <a:srgbClr val="CCFFCC"/>
    <a:srgbClr val="CC0000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5779" autoAdjust="0"/>
  </p:normalViewPr>
  <p:slideViewPr>
    <p:cSldViewPr>
      <p:cViewPr varScale="1">
        <p:scale>
          <a:sx n="123" d="100"/>
          <a:sy n="123" d="100"/>
        </p:scale>
        <p:origin x="85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9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186"/>
    </p:cViewPr>
  </p:sorterViewPr>
  <p:notesViewPr>
    <p:cSldViewPr>
      <p:cViewPr>
        <p:scale>
          <a:sx n="100" d="100"/>
          <a:sy n="100" d="100"/>
        </p:scale>
        <p:origin x="-882" y="1770"/>
      </p:cViewPr>
      <p:guideLst>
        <p:guide orient="horz" pos="3129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5857042881024"/>
          <c:y val="1.6644931901247141E-2"/>
          <c:w val="0.68385265960784003"/>
          <c:h val="0.7405722000938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'Laufende Rechnung'!$B$1</c:f>
              <c:strCache>
                <c:ptCount val="1"/>
                <c:pt idx="0">
                  <c:v>Total Aufwand
  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BF-4C52-A8BE-B30BB5A70F9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Rechnung'!$B$2:$B$7</c:f>
              <c:numCache>
                <c:formatCode>#,#0#,</c:formatCode>
                <c:ptCount val="6"/>
                <c:pt idx="0">
                  <c:v>39195145.140000001</c:v>
                </c:pt>
                <c:pt idx="1">
                  <c:v>40605471.489999995</c:v>
                </c:pt>
                <c:pt idx="2">
                  <c:v>41393483</c:v>
                </c:pt>
                <c:pt idx="3">
                  <c:v>42048627.100000001</c:v>
                </c:pt>
                <c:pt idx="4">
                  <c:v>43534859.420000002</c:v>
                </c:pt>
                <c:pt idx="5">
                  <c:v>43616600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BF-4C52-A8BE-B30BB5A70F98}"/>
            </c:ext>
          </c:extLst>
        </c:ser>
        <c:ser>
          <c:idx val="1"/>
          <c:order val="1"/>
          <c:tx>
            <c:strRef>
              <c:f>'Laufende Rechnung'!$C$1</c:f>
              <c:strCache>
                <c:ptCount val="1"/>
                <c:pt idx="0">
                  <c:v>Total Ertrag
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B050">
                  <a:alpha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BF-4C52-A8BE-B30BB5A70F9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Rechnung'!$C$2:$C$7</c:f>
              <c:numCache>
                <c:formatCode>#,#0#,</c:formatCode>
                <c:ptCount val="6"/>
                <c:pt idx="0">
                  <c:v>42857052.990000002</c:v>
                </c:pt>
                <c:pt idx="1">
                  <c:v>44116012.549999997</c:v>
                </c:pt>
                <c:pt idx="2">
                  <c:v>45629813.899999999</c:v>
                </c:pt>
                <c:pt idx="3">
                  <c:v>49329014.119999997</c:v>
                </c:pt>
                <c:pt idx="4">
                  <c:v>49068339.289999999</c:v>
                </c:pt>
                <c:pt idx="5">
                  <c:v>45520400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BF-4C52-A8BE-B30BB5A70F98}"/>
            </c:ext>
          </c:extLst>
        </c:ser>
        <c:ser>
          <c:idx val="2"/>
          <c:order val="2"/>
          <c:tx>
            <c:strRef>
              <c:f>'Laufende Rechnung'!$D$1</c:f>
              <c:strCache>
                <c:ptCount val="1"/>
                <c:pt idx="0">
                  <c:v>Abschreibungen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Rechnung'!$D$2:$D$7</c:f>
              <c:numCache>
                <c:formatCode>#,#0#,</c:formatCode>
                <c:ptCount val="6"/>
                <c:pt idx="0">
                  <c:v>3459439</c:v>
                </c:pt>
                <c:pt idx="1">
                  <c:v>3575351</c:v>
                </c:pt>
                <c:pt idx="2">
                  <c:v>1585077</c:v>
                </c:pt>
                <c:pt idx="3">
                  <c:v>1377457.26</c:v>
                </c:pt>
                <c:pt idx="4">
                  <c:v>1378144.94</c:v>
                </c:pt>
                <c:pt idx="5">
                  <c:v>1722800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BF-4C52-A8BE-B30BB5A7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381536"/>
        <c:axId val="306383496"/>
      </c:barChart>
      <c:lineChart>
        <c:grouping val="standard"/>
        <c:varyColors val="0"/>
        <c:ser>
          <c:idx val="3"/>
          <c:order val="3"/>
          <c:tx>
            <c:strRef>
              <c:f>'Laufende Rechnung'!$E$1</c:f>
              <c:strCache>
                <c:ptCount val="1"/>
                <c:pt idx="0">
                  <c:v>Einwohner per 31.12.
gem. Stat. Amt resp. Swissplan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Rechnung'!$E$2:$E$7</c:f>
              <c:numCache>
                <c:formatCode>_ * #,##0_ ;_ * \-#,##0_ ;_ * "-"??_ ;_ @_ </c:formatCode>
                <c:ptCount val="6"/>
                <c:pt idx="0">
                  <c:v>8575</c:v>
                </c:pt>
                <c:pt idx="1">
                  <c:v>8651</c:v>
                </c:pt>
                <c:pt idx="2">
                  <c:v>8678</c:v>
                </c:pt>
                <c:pt idx="3">
                  <c:v>8918</c:v>
                </c:pt>
                <c:pt idx="4">
                  <c:v>9330</c:v>
                </c:pt>
                <c:pt idx="5">
                  <c:v>8850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ABF-4C52-A8BE-B30BB5A7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381928"/>
        <c:axId val="306384672"/>
      </c:lineChart>
      <c:catAx>
        <c:axId val="30638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383496"/>
        <c:crosses val="autoZero"/>
        <c:auto val="1"/>
        <c:lblAlgn val="ctr"/>
        <c:lblOffset val="100"/>
        <c:noMultiLvlLbl val="0"/>
      </c:catAx>
      <c:valAx>
        <c:axId val="306383496"/>
        <c:scaling>
          <c:orientation val="minMax"/>
          <c:min val="0"/>
        </c:scaling>
        <c:delete val="0"/>
        <c:axPos val="l"/>
        <c:majorGridlines/>
        <c:numFmt formatCode="#,#0#," sourceLinked="1"/>
        <c:majorTickMark val="out"/>
        <c:minorTickMark val="none"/>
        <c:tickLblPos val="nextTo"/>
        <c:crossAx val="306381536"/>
        <c:crosses val="autoZero"/>
        <c:crossBetween val="between"/>
      </c:valAx>
      <c:valAx>
        <c:axId val="306384672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306381928"/>
        <c:crosses val="max"/>
        <c:crossBetween val="between"/>
      </c:valAx>
      <c:catAx>
        <c:axId val="30638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063846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ln cap="sq"/>
        </c:spPr>
      </c:dTable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9812857442718"/>
          <c:y val="1.9196664715529121E-2"/>
          <c:w val="0.722770102118382"/>
          <c:h val="0.70586104031558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'Laufende Rechnung'!$B$1</c:f>
              <c:strCache>
                <c:ptCount val="1"/>
                <c:pt idx="0">
                  <c:v>Aufwand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DA-4970-A1C4-D6893BDA76F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Rechnung'!$B$2:$B$7</c:f>
              <c:numCache>
                <c:formatCode>_ * #,##0_ ;_ * \-#,##0_ ;_ * "-"??_ ;_ @_ </c:formatCode>
                <c:ptCount val="6"/>
                <c:pt idx="0">
                  <c:v>5127</c:v>
                </c:pt>
                <c:pt idx="1">
                  <c:v>5285</c:v>
                </c:pt>
                <c:pt idx="2">
                  <c:v>4619</c:v>
                </c:pt>
                <c:pt idx="3">
                  <c:v>4706</c:v>
                </c:pt>
                <c:pt idx="4">
                  <c:v>4594</c:v>
                </c:pt>
                <c:pt idx="5">
                  <c:v>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DA-4970-A1C4-D6893BDA76F8}"/>
            </c:ext>
          </c:extLst>
        </c:ser>
        <c:ser>
          <c:idx val="2"/>
          <c:order val="1"/>
          <c:tx>
            <c:strRef>
              <c:f>'Laufende Rechnung'!$C$1</c:f>
              <c:strCache>
                <c:ptCount val="1"/>
                <c:pt idx="0">
                  <c:v>Ertrag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B05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9900">
                  <a:alpha val="60000"/>
                </a:srgbClr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DA-4970-A1C4-D6893BDA76F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Rechnung'!$C$2:$C$7</c:f>
              <c:numCache>
                <c:formatCode>_ * #,##0_ ;_ * \-#,##0_ ;_ * "-"??_ ;_ @_ </c:formatCode>
                <c:ptCount val="6"/>
                <c:pt idx="0">
                  <c:v>4739</c:v>
                </c:pt>
                <c:pt idx="1">
                  <c:v>4920</c:v>
                </c:pt>
                <c:pt idx="2">
                  <c:v>4066</c:v>
                </c:pt>
                <c:pt idx="3">
                  <c:v>4036</c:v>
                </c:pt>
                <c:pt idx="4">
                  <c:v>4137</c:v>
                </c:pt>
                <c:pt idx="5">
                  <c:v>4483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DA-4970-A1C4-D6893BDA7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04432184"/>
        <c:axId val="384346616"/>
      </c:barChart>
      <c:lineChart>
        <c:grouping val="standard"/>
        <c:varyColors val="0"/>
        <c:ser>
          <c:idx val="1"/>
          <c:order val="2"/>
          <c:tx>
            <c:strRef>
              <c:f>'Laufende Rechnung'!$D$1</c:f>
              <c:strCache>
                <c:ptCount val="1"/>
                <c:pt idx="0">
                  <c:v>Erfolg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Pt>
            <c:idx val="5"/>
            <c:marker>
              <c:symbol val="none"/>
            </c:marker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DA-4970-A1C4-D6893BDA76F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Rechnung'!$D$2:$D$7</c:f>
              <c:numCache>
                <c:formatCode>_ * #,##0_ ;_ * \-#,##0_ ;_ * "-"??_ ;_ @_ </c:formatCode>
                <c:ptCount val="6"/>
                <c:pt idx="0">
                  <c:v>-388</c:v>
                </c:pt>
                <c:pt idx="1">
                  <c:v>-365</c:v>
                </c:pt>
                <c:pt idx="2">
                  <c:v>-553</c:v>
                </c:pt>
                <c:pt idx="3">
                  <c:v>-670</c:v>
                </c:pt>
                <c:pt idx="4">
                  <c:v>-457</c:v>
                </c:pt>
                <c:pt idx="5">
                  <c:v>-384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6DA-4970-A1C4-D6893BDA76F8}"/>
            </c:ext>
          </c:extLst>
        </c:ser>
        <c:ser>
          <c:idx val="3"/>
          <c:order val="3"/>
          <c:tx>
            <c:strRef>
              <c:f>'Laufende Rechnung'!$E$1</c:f>
              <c:strCache>
                <c:ptCount val="1"/>
                <c:pt idx="0">
                  <c:v>Kostendeckungsgrad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Pt>
            <c:idx val="5"/>
            <c:marker>
              <c:symbol val="triangle"/>
              <c:size val="8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6DA-4970-A1C4-D6893BDA76F8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'Laufende Rechnung'!$E$2:$E$7</c:f>
              <c:numCache>
                <c:formatCode>0.0%</c:formatCode>
                <c:ptCount val="6"/>
                <c:pt idx="0">
                  <c:v>0.9243222157206944</c:v>
                </c:pt>
                <c:pt idx="1">
                  <c:v>0.93093661305581832</c:v>
                </c:pt>
                <c:pt idx="2">
                  <c:v>0.88027711625893046</c:v>
                </c:pt>
                <c:pt idx="3">
                  <c:v>0.85762855928601789</c:v>
                </c:pt>
                <c:pt idx="4">
                  <c:v>0.90052242054854159</c:v>
                </c:pt>
                <c:pt idx="5">
                  <c:v>0.92110129443188826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6DA-4970-A1C4-D6893BDA7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32184"/>
        <c:axId val="384346616"/>
      </c:lineChart>
      <c:catAx>
        <c:axId val="304432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384346616"/>
        <c:crosses val="autoZero"/>
        <c:auto val="1"/>
        <c:lblAlgn val="ctr"/>
        <c:lblOffset val="100"/>
        <c:noMultiLvlLbl val="0"/>
      </c:catAx>
      <c:valAx>
        <c:axId val="38434661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30443218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FF"/>
        </a:solidFill>
      </c:spPr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48567119155353"/>
          <c:y val="4.548685145700071E-2"/>
          <c:w val="0.70263714207669747"/>
          <c:h val="0.74247010168505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Steuern NP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99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9900">
                  <a:alpha val="60000"/>
                </a:srgbClr>
              </a:solidFill>
              <a:ln>
                <a:solidFill>
                  <a:srgbClr val="0099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E0-42E2-ABBF-84A023D02141}"/>
              </c:ext>
            </c:extLst>
          </c:dPt>
          <c:cat>
            <c:strRef>
              <c:f>Tabelle1!$A$2:$A$7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10085</c:v>
                </c:pt>
                <c:pt idx="1">
                  <c:v>9833</c:v>
                </c:pt>
                <c:pt idx="2">
                  <c:v>10730</c:v>
                </c:pt>
                <c:pt idx="3">
                  <c:v>10982</c:v>
                </c:pt>
                <c:pt idx="4">
                  <c:v>12985</c:v>
                </c:pt>
                <c:pt idx="5">
                  <c:v>10100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E0-42E2-ABBF-84A023D0214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Steuern JP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rgbClr val="009900">
                  <a:alpha val="30000"/>
                </a:srgb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CFF99">
                  <a:alpha val="60000"/>
                </a:srgbClr>
              </a:solidFill>
              <a:ln>
                <a:solidFill>
                  <a:srgbClr val="009900">
                    <a:alpha val="3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E0-42E2-ABBF-84A023D02141}"/>
              </c:ext>
            </c:extLst>
          </c:dPt>
          <c:cat>
            <c:strRef>
              <c:f>Tabelle1!$A$2:$A$7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1327</c:v>
                </c:pt>
                <c:pt idx="1">
                  <c:v>1441</c:v>
                </c:pt>
                <c:pt idx="2">
                  <c:v>1598</c:v>
                </c:pt>
                <c:pt idx="3">
                  <c:v>3653</c:v>
                </c:pt>
                <c:pt idx="4">
                  <c:v>2477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E0-42E2-ABBF-84A023D0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84344656"/>
        <c:axId val="384345048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Steuerkraft pro Einwohner</c:v>
                </c:pt>
              </c:strCache>
            </c:strRef>
          </c:tx>
          <c:spPr>
            <a:ln w="22225">
              <a:solidFill>
                <a:srgbClr val="000000">
                  <a:lumMod val="95000"/>
                  <a:lumOff val="5000"/>
                </a:srgbClr>
              </a:solidFill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>
                    <a:lumMod val="95000"/>
                    <a:lumOff val="5000"/>
                  </a:srgbClr>
                </a:solidFill>
              </a:ln>
            </c:spPr>
          </c:marker>
          <c:dPt>
            <c:idx val="5"/>
            <c:marker>
              <c:symbol val="none"/>
            </c:marker>
            <c:bubble3D val="0"/>
            <c:spPr>
              <a:ln w="222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E0-42E2-ABBF-84A023D02141}"/>
              </c:ext>
            </c:extLst>
          </c:dPt>
          <c:cat>
            <c:strRef>
              <c:f>Tabelle1!$A$2:$A$7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3438</c:v>
                </c:pt>
                <c:pt idx="1">
                  <c:v>3323</c:v>
                </c:pt>
                <c:pt idx="2">
                  <c:v>3525</c:v>
                </c:pt>
                <c:pt idx="3">
                  <c:v>4012</c:v>
                </c:pt>
                <c:pt idx="4">
                  <c:v>4281</c:v>
                </c:pt>
                <c:pt idx="5">
                  <c:v>3575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6E0-42E2-ABBF-84A023D0214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Steuerkraft kant. Mittel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Pt>
            <c:idx val="4"/>
            <c:bubble3D val="0"/>
            <c:spPr>
              <a:ln w="190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6E0-42E2-ABBF-84A023D0214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6E0-42E2-ABBF-84A023D02141}"/>
              </c:ext>
            </c:extLst>
          </c:dPt>
          <c:cat>
            <c:strRef>
              <c:f>Tabelle1!$A$2:$A$7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BU 2021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3683</c:v>
                </c:pt>
                <c:pt idx="1">
                  <c:v>3744</c:v>
                </c:pt>
                <c:pt idx="2">
                  <c:v>3828</c:v>
                </c:pt>
                <c:pt idx="3">
                  <c:v>3809</c:v>
                </c:pt>
                <c:pt idx="4">
                  <c:v>3950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36E0-42E2-ABBF-84A023D0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352104"/>
        <c:axId val="384351320"/>
      </c:lineChart>
      <c:catAx>
        <c:axId val="384344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>
            <a:solidFill>
              <a:schemeClr val="tx1"/>
            </a:solidFill>
          </a:ln>
        </c:spPr>
        <c:txPr>
          <a:bodyPr rot="60000" vert="horz"/>
          <a:lstStyle/>
          <a:p>
            <a:pPr>
              <a:defRPr/>
            </a:pPr>
            <a:endParaRPr lang="de-DE"/>
          </a:p>
        </c:txPr>
        <c:crossAx val="384345048"/>
        <c:crosses val="autoZero"/>
        <c:auto val="1"/>
        <c:lblAlgn val="ctr"/>
        <c:lblOffset val="100"/>
        <c:tickLblSkip val="1"/>
        <c:noMultiLvlLbl val="0"/>
      </c:catAx>
      <c:valAx>
        <c:axId val="384345048"/>
        <c:scaling>
          <c:orientation val="minMax"/>
          <c:max val="16000"/>
        </c:scaling>
        <c:delete val="0"/>
        <c:axPos val="l"/>
        <c:majorGridlines/>
        <c:numFmt formatCode="#,##0_);\(#,##0\)" sourceLinked="0"/>
        <c:majorTickMark val="none"/>
        <c:minorTickMark val="none"/>
        <c:tickLblPos val="nextTo"/>
        <c:crossAx val="384344656"/>
        <c:crosses val="autoZero"/>
        <c:crossBetween val="between"/>
      </c:valAx>
      <c:valAx>
        <c:axId val="384351320"/>
        <c:scaling>
          <c:orientation val="minMax"/>
          <c:max val="4300"/>
          <c:min val="3200"/>
        </c:scaling>
        <c:delete val="0"/>
        <c:axPos val="r"/>
        <c:numFmt formatCode="#,##0" sourceLinked="1"/>
        <c:majorTickMark val="out"/>
        <c:minorTickMark val="none"/>
        <c:tickLblPos val="nextTo"/>
        <c:crossAx val="384352104"/>
        <c:crosses val="max"/>
        <c:crossBetween val="between"/>
        <c:majorUnit val="100"/>
      </c:valAx>
      <c:catAx>
        <c:axId val="384352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43513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</c:dTable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Diagramme!$A$5</c:f>
              <c:strCache>
                <c:ptCount val="1"/>
                <c:pt idx="0">
                  <c:v>Aufwand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Diagramme!$B$4:$K$4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RE 2021</c:v>
                </c:pt>
                <c:pt idx="9">
                  <c:v>BU 2021</c:v>
                </c:pt>
              </c:strCache>
            </c:strRef>
          </c:cat>
          <c:val>
            <c:numRef>
              <c:f>Diagramme!$B$5:$K$5</c:f>
              <c:numCache>
                <c:formatCode>#,##0_ ;[Red]\-#,##0\ </c:formatCode>
                <c:ptCount val="10"/>
                <c:pt idx="0">
                  <c:v>16594</c:v>
                </c:pt>
                <c:pt idx="1">
                  <c:v>17660</c:v>
                </c:pt>
                <c:pt idx="2">
                  <c:v>18265</c:v>
                </c:pt>
                <c:pt idx="3">
                  <c:v>19297</c:v>
                </c:pt>
                <c:pt idx="4">
                  <c:v>19053</c:v>
                </c:pt>
                <c:pt idx="5">
                  <c:v>18555</c:v>
                </c:pt>
                <c:pt idx="6">
                  <c:v>18986</c:v>
                </c:pt>
                <c:pt idx="7">
                  <c:v>19623</c:v>
                </c:pt>
                <c:pt idx="8">
                  <c:v>20472</c:v>
                </c:pt>
                <c:pt idx="9">
                  <c:v>20982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E-D745-B2EE-269126EFE46F}"/>
            </c:ext>
          </c:extLst>
        </c:ser>
        <c:ser>
          <c:idx val="2"/>
          <c:order val="1"/>
          <c:tx>
            <c:strRef>
              <c:f>Diagramme!$A$6</c:f>
              <c:strCache>
                <c:ptCount val="1"/>
                <c:pt idx="0">
                  <c:v>Ertrag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Diagramme!$B$3:$J$3</c:f>
              <c:strCache>
                <c:ptCount val="1"/>
                <c:pt idx="0">
                  <c:v>Jahresrechnung</c:v>
                </c:pt>
              </c:strCache>
            </c:strRef>
          </c:cat>
          <c:val>
            <c:numRef>
              <c:f>Diagramme!$B$6:$K$6</c:f>
              <c:numCache>
                <c:formatCode>#,##0_ ;[Red]\-#,##0\ </c:formatCode>
                <c:ptCount val="10"/>
                <c:pt idx="0">
                  <c:v>16629</c:v>
                </c:pt>
                <c:pt idx="1">
                  <c:v>17386</c:v>
                </c:pt>
                <c:pt idx="2">
                  <c:v>18693</c:v>
                </c:pt>
                <c:pt idx="3">
                  <c:v>18493</c:v>
                </c:pt>
                <c:pt idx="4">
                  <c:v>19121</c:v>
                </c:pt>
                <c:pt idx="5">
                  <c:v>17465</c:v>
                </c:pt>
                <c:pt idx="6">
                  <c:v>20611</c:v>
                </c:pt>
                <c:pt idx="7">
                  <c:v>24167</c:v>
                </c:pt>
                <c:pt idx="8">
                  <c:v>26765</c:v>
                </c:pt>
                <c:pt idx="9">
                  <c:v>21383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E-D745-B2EE-269126EFE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351712"/>
        <c:axId val="385401512"/>
      </c:barChart>
      <c:lineChart>
        <c:grouping val="standard"/>
        <c:varyColors val="0"/>
        <c:ser>
          <c:idx val="3"/>
          <c:order val="2"/>
          <c:tx>
            <c:strRef>
              <c:f>Diagramme!$A$7</c:f>
              <c:strCache>
                <c:ptCount val="1"/>
                <c:pt idx="0">
                  <c:v>Gewinn/Verlust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Diagramme!$B$3:$J$3</c:f>
              <c:strCache>
                <c:ptCount val="1"/>
                <c:pt idx="0">
                  <c:v>Jahresrechnung</c:v>
                </c:pt>
              </c:strCache>
            </c:strRef>
          </c:cat>
          <c:val>
            <c:numRef>
              <c:f>Diagramme!$B$7:$K$7</c:f>
              <c:numCache>
                <c:formatCode>#,##0_ ;[Red]\-#,##0\ </c:formatCode>
                <c:ptCount val="10"/>
                <c:pt idx="0">
                  <c:v>35</c:v>
                </c:pt>
                <c:pt idx="1">
                  <c:v>-274</c:v>
                </c:pt>
                <c:pt idx="2">
                  <c:v>428</c:v>
                </c:pt>
                <c:pt idx="3">
                  <c:v>-804</c:v>
                </c:pt>
                <c:pt idx="4">
                  <c:v>68</c:v>
                </c:pt>
                <c:pt idx="5">
                  <c:v>-1090</c:v>
                </c:pt>
                <c:pt idx="6">
                  <c:v>1625</c:v>
                </c:pt>
                <c:pt idx="7">
                  <c:v>4544</c:v>
                </c:pt>
                <c:pt idx="8">
                  <c:v>6293</c:v>
                </c:pt>
                <c:pt idx="9">
                  <c:v>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0E-D745-B2EE-269126EFE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351712"/>
        <c:axId val="385401512"/>
      </c:lineChart>
      <c:catAx>
        <c:axId val="3843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5401512"/>
        <c:crosses val="autoZero"/>
        <c:auto val="1"/>
        <c:lblAlgn val="ctr"/>
        <c:lblOffset val="100"/>
        <c:noMultiLvlLbl val="0"/>
      </c:catAx>
      <c:valAx>
        <c:axId val="385401512"/>
        <c:scaling>
          <c:orientation val="minMax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crossAx val="384351712"/>
        <c:crosses val="autoZero"/>
        <c:crossBetween val="between"/>
        <c:dispUnits>
          <c:builtInUnit val="thousands"/>
          <c:dispUnitsLbl>
            <c:tx>
              <c:rich>
                <a:bodyPr/>
                <a:lstStyle/>
                <a:p>
                  <a:pPr>
                    <a:defRPr/>
                  </a:pPr>
                  <a:r>
                    <a:rPr lang="de-DE"/>
                    <a:t>Mio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0.05073</cdr:y>
    </cdr:from>
    <cdr:to>
      <cdr:x>0.24207</cdr:x>
      <cdr:y>0.15243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73746" y="215477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0.14512</cdr:x>
      <cdr:y>0</cdr:y>
    </cdr:from>
    <cdr:to>
      <cdr:x>0.21563</cdr:x>
      <cdr:y>0.11853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85714" y="0"/>
          <a:ext cx="576064" cy="50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0.05073</cdr:y>
    </cdr:from>
    <cdr:to>
      <cdr:x>0.24207</cdr:x>
      <cdr:y>0.15243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73746" y="215477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0.14512</cdr:x>
      <cdr:y>0</cdr:y>
    </cdr:from>
    <cdr:to>
      <cdr:x>0.21563</cdr:x>
      <cdr:y>0.11853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85714" y="0"/>
          <a:ext cx="576064" cy="50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0.08626</cdr:x>
      <cdr:y>0</cdr:y>
    </cdr:from>
    <cdr:to>
      <cdr:x>0.15528</cdr:x>
      <cdr:y>0.05104</cdr:y>
    </cdr:to>
    <cdr:sp macro="" textlink="">
      <cdr:nvSpPr>
        <cdr:cNvPr id="5" name="Textfeld 8"/>
        <cdr:cNvSpPr txBox="1"/>
      </cdr:nvSpPr>
      <cdr:spPr>
        <a:xfrm xmlns:a="http://schemas.openxmlformats.org/drawingml/2006/main">
          <a:off x="714202" y="-1772816"/>
          <a:ext cx="57150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</a:t>
          </a:r>
          <a:r>
            <a:rPr lang="de-CH" sz="10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TFr</a:t>
          </a:r>
          <a:r>
            <a: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8" y="6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767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8" y="9427767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D5805CD-9560-4554-8AC4-353B5BB9F8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94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7" y="6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23" y="4714658"/>
            <a:ext cx="4891459" cy="44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14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7" y="9429314"/>
            <a:ext cx="2890137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3AF35A1-05B5-42B3-AB0F-0E4F4C0B7C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87"/>
            <a:fld id="{84C520C9-E11D-4229-88B4-083118742B38}" type="slidenum">
              <a:rPr lang="de-DE" smtClean="0"/>
              <a:pPr defTabSz="898587"/>
              <a:t>1</a:t>
            </a:fld>
            <a:endParaRPr 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7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55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1pPr>
            <a:lvl2pPr marL="743990" indent="-28615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marL="114460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marL="160244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marL="206028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2518120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297596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343380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389164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fld id="{1B206915-29A3-4AE1-89A3-D672889D70A4}" type="slidenum">
              <a:rPr lang="de-DE" sz="1200" smtClean="0">
                <a:latin typeface="Times New Roman" pitchFamily="18" charset="0"/>
              </a:rPr>
              <a:pPr/>
              <a:t>39</a:t>
            </a:fld>
            <a:endParaRPr lang="de-DE" sz="120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71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782"/>
            <a:fld id="{84C520C9-E11D-4229-88B4-083118742B38}" type="slidenum">
              <a:rPr lang="de-DE" smtClean="0"/>
              <a:pPr defTabSz="898782"/>
              <a:t>11</a:t>
            </a:fld>
            <a:endParaRPr 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43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1pPr>
            <a:lvl2pPr marL="743990" indent="-28615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marL="114460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marL="160244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marL="206028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2518120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297596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343380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389164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fld id="{1B206915-29A3-4AE1-89A3-D672889D70A4}" type="slidenum">
              <a:rPr lang="de-DE" sz="1200" smtClean="0">
                <a:latin typeface="Times New Roman" pitchFamily="18" charset="0"/>
              </a:rPr>
              <a:pPr/>
              <a:t>12</a:t>
            </a:fld>
            <a:endParaRPr lang="de-DE" sz="120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54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1pPr>
            <a:lvl2pPr marL="743990" indent="-28615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marL="114460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marL="160244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marL="2060280" indent="-228920" defTabSz="912501"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2518120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297596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343380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3891641" indent="-228920" defTabSz="91250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fld id="{1B206915-29A3-4AE1-89A3-D672889D70A4}" type="slidenum">
              <a:rPr lang="de-DE" sz="1200" smtClean="0">
                <a:latin typeface="Times New Roman" pitchFamily="18" charset="0"/>
              </a:rPr>
              <a:pPr/>
              <a:t>14</a:t>
            </a:fld>
            <a:endParaRPr lang="de-DE" sz="120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72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9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89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52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90"/>
            <a:fld id="{14891F5D-03C8-458E-85A9-A0894ACB9BB8}" type="slidenum">
              <a:rPr lang="de-DE" smtClean="0"/>
              <a:pPr defTabSz="912390"/>
              <a:t>18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62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782"/>
            <a:fld id="{84C520C9-E11D-4229-88B4-083118742B38}" type="slidenum">
              <a:rPr lang="de-DE" smtClean="0"/>
              <a:pPr defTabSz="898782"/>
              <a:t>20</a:t>
            </a:fld>
            <a:endParaRPr 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46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20713"/>
            <a:ext cx="2105025" cy="5403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20713"/>
            <a:ext cx="6162675" cy="54038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10250" cy="533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42950" y="1557338"/>
            <a:ext cx="8420100" cy="44672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7CEB-35B4-4509-AB30-47699E8EBC1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469A-DA84-4109-A963-3DAF843B579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2D77-E1EF-4362-B12A-313E32BA8B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7430-28A0-4DF9-8735-6C3338570A7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D80E9-5DDF-424A-9E76-0346F91675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C23E-3A4B-4805-A9DD-D1084D383B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728D-A2AC-4E47-ABD3-477CDBBFE16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561C-69DD-4EAC-BF15-90E0F62B32B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E5D-1619-4D34-A41B-C41E4BC603F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03DB-8899-4E30-956E-5CFE64E5B1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674F-4E94-4910-9721-03E1EC8A10D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557338"/>
            <a:ext cx="413385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13385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20713"/>
            <a:ext cx="5810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/>
              <a:t>test</a:t>
            </a:r>
            <a:endParaRPr lang="de-CH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57338"/>
            <a:ext cx="8420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76536" y="1196752"/>
            <a:ext cx="846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14" cstate="print"/>
          <a:srcRect t="23521"/>
          <a:stretch>
            <a:fillRect/>
          </a:stretch>
        </p:blipFill>
        <p:spPr bwMode="auto">
          <a:xfrm>
            <a:off x="6499226" y="79365"/>
            <a:ext cx="2736850" cy="10064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803DF89-635C-457E-A460-C37AE852CC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-Arbeitsblatt5.xlsx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400" dirty="0"/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Gemeindeversammlung </a:t>
            </a:r>
            <a:b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vom 15. Juni 2022</a:t>
            </a:r>
          </a:p>
        </p:txBody>
      </p:sp>
    </p:spTree>
    <p:extLst>
      <p:ext uri="{BB962C8B-B14F-4D97-AF65-F5344CB8AC3E}">
        <p14:creationId xmlns:p14="http://schemas.microsoft.com/office/powerpoint/2010/main" val="148585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478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der Politischen Gemeinde</a:t>
            </a:r>
          </a:p>
        </p:txBody>
      </p:sp>
      <p:pic>
        <p:nvPicPr>
          <p:cNvPr id="5" name="Picture 2" descr="\\root.riz\Home\FAEL\FAEL-US0243\Desktop\F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" b="6487"/>
          <a:stretch/>
        </p:blipFill>
        <p:spPr bwMode="auto">
          <a:xfrm>
            <a:off x="1208584" y="2510841"/>
            <a:ext cx="31300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schweizer_fran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6247" y="1916832"/>
            <a:ext cx="3750322" cy="22501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6"/>
          <a:stretch/>
        </p:blipFill>
        <p:spPr>
          <a:xfrm>
            <a:off x="2400184" y="4291677"/>
            <a:ext cx="4153016" cy="2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3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Finanzpolitische Zielsetzungen</a:t>
            </a:r>
          </a:p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endParaRPr lang="de-DE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Symbol" pitchFamily="18" charset="2"/>
              <a:buChar char="-"/>
              <a:tabLst>
                <a:tab pos="5381625" algn="l"/>
                <a:tab pos="7353300" algn="l"/>
              </a:tabLst>
              <a:defRPr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Spielraum Erfolgsrechnung sicherstellen	</a:t>
            </a:r>
          </a:p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SOLL	IST</a:t>
            </a:r>
          </a:p>
          <a:p>
            <a:pPr marL="628650" lvl="1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81625" algn="l"/>
                <a:tab pos="8162925" algn="r"/>
              </a:tabLst>
              <a:defRPr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Ergebnis Erfolgsrechnung	ca. 0	4.155 Mio.</a:t>
            </a:r>
          </a:p>
          <a:p>
            <a:pPr marL="628650" lvl="1" indent="-2667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81625" algn="l"/>
                <a:tab pos="8162925" algn="r"/>
              </a:tabLst>
              <a:defRPr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Selbstfinanzierung	&gt; 0	6.772 Mio.</a:t>
            </a:r>
            <a:b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 Steuerhaushalt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5.130 Mio.</a:t>
            </a:r>
            <a:b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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Gebührenhaushalt		1.642 Mio.</a:t>
            </a:r>
          </a:p>
          <a:p>
            <a:pPr marL="361950" indent="-361950">
              <a:spcBef>
                <a:spcPts val="1200"/>
              </a:spcBef>
              <a:buFont typeface="Symbol" pitchFamily="18" charset="2"/>
              <a:buChar char="-"/>
              <a:tabLst>
                <a:tab pos="2873375" algn="l"/>
                <a:tab pos="5381625" algn="l"/>
                <a:tab pos="73533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Begrenzung von Substanz und Verschuldung				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	IST</a:t>
            </a:r>
          </a:p>
          <a:p>
            <a:pPr marL="628650" lvl="1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5381625" algn="l"/>
                <a:tab pos="8162925" algn="r"/>
                <a:tab pos="8248650" algn="r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Nettovermögen pro Einwohner/in	0 – 2'000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Ergebnis Jahresrechnung 2021		Fr. 2'944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2021		Fr. 1'609</a:t>
            </a:r>
            <a:endParaRPr lang="de-CH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1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20100" cy="46799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– Überblick 1</a:t>
            </a: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873375" algn="l"/>
                <a:tab pos="5562600" algn="l"/>
                <a:tab pos="6907213" algn="l"/>
                <a:tab pos="8162925" algn="dec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 der Erfolgsrechnung	BU 21	RG 21	</a:t>
            </a:r>
            <a:b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Ertrag +9.5 %		 45.5 Mio.	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49.1 Mio.</a:t>
            </a:r>
            <a:b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Aufwand -0.7%		-45.3 Mio.	-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44.9 Mio.</a:t>
            </a:r>
            <a:b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Ergebnis um 4.0 Mio. Franken besser	   0.2 Mio.	   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4.2 Mio.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363" algn="l"/>
                <a:tab pos="5562600" algn="l"/>
                <a:tab pos="6907213" algn="l"/>
                <a:tab pos="8162925" algn="dec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Ertragsüberschuss Fr. 4'155'334.93</a:t>
            </a:r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Hauptabweichungen</a:t>
            </a:r>
          </a:p>
          <a:p>
            <a:pPr marL="714375" lvl="1" indent="-3619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73375" algn="l"/>
                <a:tab pos="6454775" algn="l"/>
                <a:tab pos="8075613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Höhere ZKB-Dividende	Fr. 	196'704</a:t>
            </a:r>
          </a:p>
          <a:p>
            <a:pPr marL="714375" lvl="1" indent="-3619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73375" algn="l"/>
                <a:tab pos="6454775" algn="l"/>
                <a:tab pos="8075613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Höhere Erträge aus Grundstückgewinnsteuern	Fr. 	1'490'837</a:t>
            </a:r>
          </a:p>
          <a:p>
            <a:pPr marL="714375" lvl="1" indent="-3619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873375" algn="l"/>
                <a:tab pos="6454775" algn="l"/>
                <a:tab pos="8075613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Höhere Steuererträge	Fr.	 5'120'224</a:t>
            </a:r>
          </a:p>
          <a:p>
            <a:pPr marL="714375" lvl="1" indent="-36195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873375" algn="l"/>
                <a:tab pos="6454775" algn="l"/>
                <a:tab pos="8075613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Tiefere Abschreibungen	Fr.	 -344'655</a:t>
            </a:r>
          </a:p>
          <a:p>
            <a:pPr lvl="1">
              <a:spcBef>
                <a:spcPts val="0"/>
              </a:spcBef>
              <a:buNone/>
              <a:tabLst>
                <a:tab pos="2873375" algn="l"/>
                <a:tab pos="6370638" algn="l"/>
                <a:tab pos="6907213" algn="dec"/>
                <a:tab pos="8075613" algn="dec"/>
              </a:tabLst>
              <a:defRPr/>
            </a:pPr>
            <a:endParaRPr lang="de-DE" sz="1600" dirty="0"/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1600" dirty="0"/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1600" dirty="0"/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16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1600" dirty="0"/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600" b="1" dirty="0"/>
              <a:t>	</a:t>
            </a:r>
            <a:r>
              <a:rPr lang="de-DE" sz="1400" dirty="0"/>
              <a:t>	</a:t>
            </a:r>
            <a:endParaRPr lang="de-DE" sz="2000" dirty="0"/>
          </a:p>
          <a:p>
            <a:pPr marL="0" indent="0">
              <a:spcBef>
                <a:spcPts val="0"/>
              </a:spcBef>
              <a:buNone/>
              <a:tabLst>
                <a:tab pos="2873375" algn="l"/>
                <a:tab pos="6459538" algn="l"/>
                <a:tab pos="6911975" algn="dec"/>
                <a:tab pos="7897813" algn="dec"/>
              </a:tabLst>
              <a:defRPr/>
            </a:pPr>
            <a:r>
              <a:rPr lang="de-DE" sz="2000" dirty="0"/>
              <a:t/>
            </a:r>
            <a:br>
              <a:rPr lang="de-DE" sz="2000" dirty="0"/>
            </a:br>
            <a:endParaRPr lang="de-CH" sz="2000" dirty="0"/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81069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58" y="214290"/>
            <a:ext cx="5871026" cy="1104904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– Überblick 2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Gemeindebetriebe	BU 21	RG 21</a:t>
            </a: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100763" algn="l"/>
                <a:tab pos="6543675" algn="dec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Kostendeckungsgrad der Gemeindebetriebe (Wasser, 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Abwasser, Abfall, Netz und Energie) 		 107 %	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113 %</a:t>
            </a:r>
          </a:p>
          <a:p>
            <a:pPr marL="647700" lvl="1">
              <a:spcBef>
                <a:spcPts val="0"/>
              </a:spcBef>
              <a:spcAft>
                <a:spcPts val="600"/>
              </a:spcAft>
              <a:buFont typeface="Wingdings"/>
              <a:buChar char="ð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angemessene, solide Eigenfinanzierung</a:t>
            </a:r>
            <a:endParaRPr lang="de-DE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4000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Fremdverschuldung</a:t>
            </a:r>
          </a:p>
          <a:p>
            <a:pPr marL="647700" indent="-285750">
              <a:spcBef>
                <a:spcPts val="0"/>
              </a:spcBef>
              <a:spcAft>
                <a:spcPts val="600"/>
              </a:spcAft>
              <a:buFont typeface="Wingdings"/>
              <a:buChar char="ð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per 01.01.2021				20.0 Mio.</a:t>
            </a:r>
          </a:p>
          <a:p>
            <a:pPr marL="647700" indent="-285750">
              <a:spcBef>
                <a:spcPts val="0"/>
              </a:spcBef>
              <a:spcAft>
                <a:spcPts val="600"/>
              </a:spcAft>
              <a:buFont typeface="Wingdings"/>
              <a:buChar char="ð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per 31.12.2021				15.0 Mio.</a:t>
            </a:r>
          </a:p>
          <a:p>
            <a:pPr marL="647700" indent="-285750">
              <a:spcBef>
                <a:spcPts val="0"/>
              </a:spcBef>
              <a:spcAft>
                <a:spcPts val="600"/>
              </a:spcAft>
              <a:buFont typeface="Wingdings"/>
              <a:buChar char="ð"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endParaRPr lang="de-DE" sz="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Eigenkapital			68.93 Mio.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Spezialfinanzierungen im Eigenkapital		17.97 Mio.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Fonds im Eigenkapital			0.04 Mio.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Bilanzüberschuss/-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fehlbetrag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50.92 Mio.</a:t>
            </a:r>
            <a:endParaRPr lang="de-DE" sz="16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2873375" algn="l"/>
                <a:tab pos="6459538" algn="l"/>
                <a:tab pos="6911975" algn="dec"/>
                <a:tab pos="7897813" algn="dec"/>
              </a:tabLst>
              <a:defRPr/>
            </a:pPr>
            <a:r>
              <a:rPr lang="de-DE" sz="2000" dirty="0"/>
              <a:t/>
            </a:r>
            <a:br>
              <a:rPr lang="de-DE" sz="2000" dirty="0"/>
            </a:br>
            <a:endParaRPr lang="de-CH" sz="2000" dirty="0"/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307085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6536" y="1196752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Erfolgsrechnung (ohne Abschreibungen)</a:t>
            </a:r>
          </a:p>
          <a:p>
            <a:pPr marL="0" indent="0">
              <a:buNone/>
            </a:pPr>
            <a:endParaRPr lang="de-CH" sz="2400" b="1" dirty="0"/>
          </a:p>
        </p:txBody>
      </p:sp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738158" y="1628800"/>
          <a:ext cx="8458478" cy="484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640632" y="1628800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CH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TFr</a:t>
            </a: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03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6536" y="1196752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Alterszentrum </a:t>
            </a:r>
            <a:r>
              <a:rPr lang="de-CH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Sunnetal</a:t>
            </a: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(Erfolgsrechnung)</a:t>
            </a:r>
          </a:p>
          <a:p>
            <a:pPr marL="0" indent="0">
              <a:buNone/>
            </a:pPr>
            <a:endParaRPr lang="de-CH" sz="2400" b="1" dirty="0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/>
        </p:nvGraphicFramePr>
        <p:xfrm>
          <a:off x="916638" y="1700808"/>
          <a:ext cx="827999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50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6536" y="1196752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Gemeindesteuern (ordentliche Steuern)</a:t>
            </a:r>
          </a:p>
          <a:p>
            <a:pPr marL="0" indent="0">
              <a:buNone/>
            </a:pPr>
            <a:endParaRPr lang="de-CH" sz="2400" b="1" dirty="0"/>
          </a:p>
        </p:txBody>
      </p:sp>
      <p:graphicFrame>
        <p:nvGraphicFramePr>
          <p:cNvPr id="5" name="Inhaltsplatzhalter 11"/>
          <p:cNvGraphicFramePr>
            <a:graphicFrameLocks/>
          </p:cNvGraphicFramePr>
          <p:nvPr/>
        </p:nvGraphicFramePr>
        <p:xfrm>
          <a:off x="704528" y="1772816"/>
          <a:ext cx="84201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8"/>
          <p:cNvSpPr txBox="1"/>
          <p:nvPr/>
        </p:nvSpPr>
        <p:spPr>
          <a:xfrm>
            <a:off x="1856656" y="1720475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CH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TFr</a:t>
            </a: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64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20713"/>
            <a:ext cx="5353050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93" y="1428736"/>
            <a:ext cx="8531225" cy="4800600"/>
          </a:xfrm>
        </p:spPr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Jahresrechnung 2021 der Politischen Gemeinde wird genehmigt.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None/>
              <a:tabLst>
                <a:tab pos="540000" algn="l"/>
              </a:tabLst>
              <a:defRPr/>
            </a:pPr>
            <a:endParaRPr lang="de-CH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427851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0445" y="1484784"/>
            <a:ext cx="8420100" cy="4539779"/>
          </a:xfrm>
        </p:spPr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Jahresrechnung 2021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204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der Politischen Gemeinde</a:t>
            </a:r>
          </a:p>
        </p:txBody>
      </p:sp>
      <p:pic>
        <p:nvPicPr>
          <p:cNvPr id="5" name="Picture 2" descr="\\root.riz\Home\FAEL\FAEL-US0243\Desktop\F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" b="6487"/>
          <a:stretch/>
        </p:blipFill>
        <p:spPr bwMode="auto">
          <a:xfrm>
            <a:off x="1208584" y="2510841"/>
            <a:ext cx="31300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schweizer_fran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6247" y="1916832"/>
            <a:ext cx="3750322" cy="22501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6"/>
          <a:stretch/>
        </p:blipFill>
        <p:spPr>
          <a:xfrm>
            <a:off x="2400184" y="4291677"/>
            <a:ext cx="4153016" cy="2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95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der Schulgemeinde Fällanden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7" y="2708920"/>
            <a:ext cx="4248472" cy="31863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6"/>
          <a:stretch/>
        </p:blipFill>
        <p:spPr>
          <a:xfrm>
            <a:off x="5241032" y="2967875"/>
            <a:ext cx="4153016" cy="2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84784"/>
            <a:ext cx="8420100" cy="44672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Finanzpolitische Zielsetzungen</a:t>
            </a:r>
          </a:p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endParaRPr lang="de-DE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Symbol" pitchFamily="18" charset="2"/>
              <a:buChar char="-"/>
              <a:tabLst>
                <a:tab pos="5381625" algn="l"/>
                <a:tab pos="7353300" algn="l"/>
              </a:tabLst>
              <a:defRPr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Spielraum Laufende Rechnung sicherstellen</a:t>
            </a:r>
          </a:p>
          <a:p>
            <a:pPr marL="0" indent="0">
              <a:spcBef>
                <a:spcPts val="0"/>
              </a:spcBef>
              <a:buNone/>
              <a:tabLst>
                <a:tab pos="5381625" algn="l"/>
                <a:tab pos="7353300" algn="l"/>
              </a:tabLst>
              <a:defRPr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SOLL	IST</a:t>
            </a:r>
          </a:p>
          <a:p>
            <a:pPr marL="628650" lvl="1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81625" algn="l"/>
                <a:tab pos="8162925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Ergebnis Laufende Rechnung 	ca. 0	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5.415 Mio.</a:t>
            </a:r>
          </a:p>
          <a:p>
            <a:pPr marL="628650" lvl="1" indent="-2667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5381625" algn="l"/>
                <a:tab pos="8162925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Selbstfinanzierung	&gt;0	</a:t>
            </a:r>
            <a:r>
              <a:rPr lang="de-DE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6.294 Mio</a:t>
            </a: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61950">
              <a:spcBef>
                <a:spcPts val="1200"/>
              </a:spcBef>
              <a:buFont typeface="Symbol" pitchFamily="18" charset="2"/>
              <a:buChar char="-"/>
              <a:tabLst>
                <a:tab pos="2873375" algn="l"/>
                <a:tab pos="5381625" algn="l"/>
                <a:tab pos="7353300" algn="l"/>
              </a:tabLst>
              <a:defRPr/>
            </a:pP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Begrenzung von Substanz und Verschuldung</a:t>
            </a:r>
          </a:p>
          <a:p>
            <a:pPr marL="0" indent="0">
              <a:spcBef>
                <a:spcPts val="1200"/>
              </a:spcBef>
              <a:buNone/>
              <a:tabLst>
                <a:tab pos="2873375" algn="l"/>
                <a:tab pos="5381625" algn="l"/>
                <a:tab pos="7353300" algn="l"/>
              </a:tabLst>
              <a:defRPr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SOLL	IST</a:t>
            </a:r>
          </a:p>
          <a:p>
            <a:pPr marL="628650" lvl="1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5381625" algn="l"/>
                <a:tab pos="7018338" algn="l"/>
                <a:tab pos="8162925" algn="r"/>
                <a:tab pos="8248650" algn="r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Nettovermögen pro Einwohner/in	+/- 2'000	</a:t>
            </a:r>
            <a:b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Ergebnis Jahresrechnung 2021		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Fr.	476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2021		Fr. 	-777</a:t>
            </a:r>
            <a:b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CH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5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557338"/>
            <a:ext cx="8962578" cy="44672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389938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– Überblick</a:t>
            </a:r>
            <a:b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873375" algn="l"/>
                <a:tab pos="6096000" algn="l"/>
                <a:tab pos="8389938" algn="dec"/>
              </a:tabLst>
              <a:defRPr/>
            </a:pPr>
            <a:r>
              <a:rPr lang="de-DE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 der Laufenden Rechnung	BU 21	RE 21</a:t>
            </a:r>
          </a:p>
          <a:p>
            <a:pPr marL="357188" lvl="1" indent="-6350">
              <a:spcBef>
                <a:spcPts val="0"/>
              </a:spcBef>
              <a:buNone/>
              <a:tabLst>
                <a:tab pos="611188" algn="l"/>
                <a:tab pos="6926263" algn="r"/>
                <a:tab pos="8531225" algn="r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Ertrag +25.1 %	  21.38 Mio.	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26.77 Mio.</a:t>
            </a:r>
          </a:p>
          <a:p>
            <a:pPr marL="357188" lvl="1" indent="-6350">
              <a:spcBef>
                <a:spcPts val="0"/>
              </a:spcBef>
              <a:buNone/>
              <a:tabLst>
                <a:tab pos="611188" algn="l"/>
                <a:tab pos="6926263" algn="r"/>
                <a:tab pos="8531225" algn="r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Aufwand –2.8 %	-21.98 Mio.	-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21.35 Mio.</a:t>
            </a:r>
          </a:p>
          <a:p>
            <a:pPr marL="357188" lvl="1" indent="-6350">
              <a:spcBef>
                <a:spcPts val="0"/>
              </a:spcBef>
              <a:buNone/>
              <a:tabLst>
                <a:tab pos="611188" algn="l"/>
                <a:tab pos="6926263" algn="r"/>
                <a:tab pos="8531225" algn="r"/>
              </a:tabLst>
              <a:defRPr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Ergebnis um 5.99 Mio. Franken besser	-0.58 Mio.	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5.41 Mio.</a:t>
            </a:r>
          </a:p>
          <a:p>
            <a:pPr marL="361950" lvl="1" indent="-11113">
              <a:spcBef>
                <a:spcPts val="0"/>
              </a:spcBef>
              <a:buNone/>
              <a:tabLst>
                <a:tab pos="611188" algn="l"/>
                <a:tab pos="6926263" algn="r"/>
                <a:tab pos="8531225" algn="r"/>
              </a:tabLst>
              <a:defRPr/>
            </a:pP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lvl="1" indent="-11113">
              <a:spcBef>
                <a:spcPts val="0"/>
              </a:spcBef>
              <a:buNone/>
              <a:tabLst>
                <a:tab pos="630238" algn="l"/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Ertragsüberschuss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Fr. 5'414'894.15</a:t>
            </a:r>
          </a:p>
          <a:p>
            <a:pPr lvl="1">
              <a:spcBef>
                <a:spcPts val="0"/>
              </a:spcBef>
              <a:buNone/>
              <a:tabLst>
                <a:tab pos="2873375" algn="l"/>
                <a:tab pos="5924550" algn="l"/>
                <a:tab pos="6543675" algn="dec"/>
                <a:tab pos="8162925" algn="dec"/>
              </a:tabLst>
              <a:defRPr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Bilanzentwicklung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  <a:tabLst>
                <a:tab pos="611188" algn="l"/>
                <a:tab pos="6819900" algn="r"/>
                <a:tab pos="8432800" algn="r"/>
              </a:tabLst>
              <a:defRPr/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Eigenkapital	19.21 Mio.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(RE2020 13.80 Mio.)</a:t>
            </a:r>
          </a:p>
          <a:p>
            <a:pPr marL="361950" indent="0">
              <a:spcBef>
                <a:spcPts val="0"/>
              </a:spcBef>
              <a:spcAft>
                <a:spcPts val="600"/>
              </a:spcAft>
              <a:buNone/>
              <a:tabLst>
                <a:tab pos="611188" algn="l"/>
                <a:tab pos="6819900" algn="r"/>
                <a:tab pos="8432800" algn="r"/>
              </a:tabLst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Fremdkapital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3.75 Mio.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(RE2020 6.89 Mio.)</a:t>
            </a:r>
          </a:p>
          <a:p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05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1">
            <a:extLst>
              <a:ext uri="{FF2B5EF4-FFF2-40B4-BE49-F238E27FC236}">
                <a16:creationId xmlns="" xmlns:a16="http://schemas.microsoft.com/office/drawing/2014/main" id="{BF6B0EFC-0266-5C49-AFEB-3B1D0F7D01B0}"/>
              </a:ext>
            </a:extLst>
          </p:cNvPr>
          <p:cNvGraphicFramePr>
            <a:graphicFrameLocks/>
          </p:cNvGraphicFramePr>
          <p:nvPr/>
        </p:nvGraphicFramePr>
        <p:xfrm>
          <a:off x="344488" y="1772816"/>
          <a:ext cx="933022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1">
            <a:extLst>
              <a:ext uri="{FF2B5EF4-FFF2-40B4-BE49-F238E27FC236}">
                <a16:creationId xmlns="" xmlns:a16="http://schemas.microsoft.com/office/drawing/2014/main" id="{137E6B26-F833-FA4A-1AD0-9DF6E6679396}"/>
              </a:ext>
            </a:extLst>
          </p:cNvPr>
          <p:cNvSpPr txBox="1">
            <a:spLocks/>
          </p:cNvSpPr>
          <p:nvPr/>
        </p:nvSpPr>
        <p:spPr bwMode="auto">
          <a:xfrm>
            <a:off x="742950" y="1210091"/>
            <a:ext cx="8530530" cy="4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r>
              <a:rPr lang="de-DE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Erfolgsrechnung </a:t>
            </a:r>
            <a:r>
              <a:rPr lang="de-DE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(ohne Abschreibungen)</a:t>
            </a:r>
            <a:endParaRPr lang="de-CH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5677D597-59A1-1682-0210-9B6BBF90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Traktandum 3</a:t>
            </a:r>
          </a:p>
        </p:txBody>
      </p:sp>
    </p:spTree>
    <p:extLst>
      <p:ext uri="{BB962C8B-B14F-4D97-AF65-F5344CB8AC3E}">
        <p14:creationId xmlns:p14="http://schemas.microsoft.com/office/powerpoint/2010/main" val="19884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CDDAA-367D-44A9-B887-74E496D8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Traktandum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E06A68-945C-4517-B7F9-0DB04929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68760"/>
            <a:ext cx="8420100" cy="4755803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Fazit / Ausblick</a:t>
            </a:r>
            <a:b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CH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Pandemie hatte keinen negativen Einfluss auf die Erfolgsrechnung 2021.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Aufwand konnte um gut 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tiefer gehalten werden als budgetiert.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Ausserordentlicher Ertragsüberschuss 5.4 Mio. Franken.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 I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erster Linie aufgrund der nicht zu erwartenden Mehrerträge bei den Steuern.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Fremdkapital auf unter 4 Mio. Franken abgebaut.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Eigenkapitalbasis von 19.2 Mio. Franken.</a:t>
            </a:r>
            <a:endParaRPr lang="de-CH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ausserordentlich positive Abschluss hilft, die anstehenden Investitionen besser tragbar zu gestalten.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die weiterhin zunehmende 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Schülerinnen und Schüler werden ab Sommer 2024 zusätzliche Räume in Benglen (Sek/Primarschule </a:t>
            </a:r>
            <a:r>
              <a:rPr lang="de-CH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Buchwies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benötigt.</a:t>
            </a:r>
          </a:p>
          <a:p>
            <a:pPr>
              <a:lnSpc>
                <a:spcPts val="2100"/>
              </a:lnSpc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Projekt(e) Ersatzneubau/Ausbau an den Standorten </a:t>
            </a:r>
            <a:r>
              <a:rPr lang="de-CH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Buchwies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CH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Bommern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Vorbereitung.</a:t>
            </a:r>
          </a:p>
        </p:txBody>
      </p:sp>
    </p:spTree>
    <p:extLst>
      <p:ext uri="{BB962C8B-B14F-4D97-AF65-F5344CB8AC3E}">
        <p14:creationId xmlns:p14="http://schemas.microsoft.com/office/powerpoint/2010/main" val="266024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Jahresrechnung 2021 der Schulgemeinde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7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Jahresrechnung 2021 der Schulgemeinde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der Schulgemeinde Fällanden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7" y="2708920"/>
            <a:ext cx="4248472" cy="31863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6"/>
          <a:stretch/>
        </p:blipFill>
        <p:spPr>
          <a:xfrm>
            <a:off x="5241032" y="2967875"/>
            <a:ext cx="4153016" cy="2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2310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094862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4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  <a:endParaRPr lang="de-CH" dirty="0"/>
          </a:p>
        </p:txBody>
      </p:sp>
      <p:pic>
        <p:nvPicPr>
          <p:cNvPr id="3074" name="Picture 2" descr="Au soll Einheitsgemeinde werden - rheintaler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132856"/>
            <a:ext cx="3960440" cy="43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64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4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484784"/>
            <a:ext cx="8458522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Zusammenwachsen mit betrieblichen Massnahmen (1) 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Zusammenführung der Gemeindebibliothek und Schulbibliotheken.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nge Zusammenarbeit im Krisenstab. 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Vereinfachter Informations- und Datenaustausch, d. h. es braucht keine </a:t>
            </a:r>
            <a:b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Gemeinderats- und Schulpflegebeschlüsse mehr zum Informationsaustausch.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gemeinsame Geschäftsverwaltungssystem wird auch für die Sitzungs-verarbeitung der Schulverwaltung genutzt.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Gemeinsame Archivierung zu günstigeren Konditionen und mit einem </a:t>
            </a:r>
            <a:r>
              <a:rPr lang="de-CH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einheit-lichen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Ordnungssystem.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gegenseitigen Verrechnungen mehr, z. B. für die Durchführung von Behördenwahlen der Schulpflege oder für den Organisationsaufwand für Gemeindeversammlungen, Jahresbericht etc.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de-CH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ereinfachter Informationsfluss: Teilnahme Leiter Schule und Bildung an der Leitungsteamsitzung.</a:t>
            </a:r>
            <a:endParaRPr lang="de-CH" sz="2000" dirty="0"/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407514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4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484784"/>
            <a:ext cx="8420100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Zusammenwachsen mit betrieblichen Massnahmen (2) 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Einführung des Online-Rekrutierungstools </a:t>
            </a:r>
            <a:r>
              <a:rPr lang="de-CH" sz="16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Refline</a:t>
            </a: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(4. Quartal 2022).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Einheitlicher Vertrag mit der externen Vertrauensstelle </a:t>
            </a:r>
            <a:r>
              <a:rPr lang="de-CH" sz="16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Movis</a:t>
            </a: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Einheitlicher (nicht nur gemeinsamer) Jahresbericht ohne interne Kosten-verrechnung.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Kostengünstigere und effizientere Beschaffungen (Büromaterial, Drucksachen etc.)</a:t>
            </a: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Bessere Konditionen durch die Zusammenführung der Versicherungspolicen (Sach-, Haftpflichtversicherung).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Wegfall der Leistungsvereinbarungen, z. B. für die Inanspruchnahme der Dienstleistungen der Finanzabteilung.</a:t>
            </a:r>
            <a:endParaRPr lang="de-CH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latin typeface="Verdana" panose="020B0604030504040204" pitchFamily="34" charset="0"/>
                <a:ea typeface="Times New Roman" panose="02020603050405020304" pitchFamily="18" charset="0"/>
              </a:rPr>
              <a:t>Erste Besprechung </a:t>
            </a:r>
            <a:r>
              <a:rPr lang="de-CH" sz="16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Liegenschaftenstrategie</a:t>
            </a:r>
            <a:r>
              <a:rPr lang="de-CH" sz="1600" dirty="0">
                <a:latin typeface="Verdana" panose="020B0604030504040204" pitchFamily="34" charset="0"/>
                <a:ea typeface="Times New Roman" panose="02020603050405020304" pitchFamily="18" charset="0"/>
              </a:rPr>
              <a:t> vor den Sommerferien.</a:t>
            </a:r>
          </a:p>
          <a:p>
            <a:pPr marL="177800" indent="-177800">
              <a:lnSpc>
                <a:spcPct val="112000"/>
              </a:lnSpc>
              <a:buFont typeface="Symbol" panose="05050102010706020507" pitchFamily="18" charset="2"/>
              <a:buChar char="-"/>
            </a:pPr>
            <a:r>
              <a:rPr lang="de-CH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Einführung des elektronischen Visumsprozesses in der Schule per Ende Jahr.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2849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4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20100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Nächste Schritte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Einheitliche Entschädigungsverordnung: GV Juni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Einheitliche Gebührenverordnung: GV Juni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Einheitliche Personalverordnung: GV September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Ausarbeiten Personalreglement bis Ende 2022 (GR-Geschäft)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Fertigstellen Geschäftsreglement bis Ende 2022 (GR-Geschäft)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Abschliessen des Projektmodus spätestens Ende 2022 und Über-führung in eine betriebliche Optimierung inkl. Massnahmentracking 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Lernen und Erfahrungen sammeln in den neuen Strukturen. Optimierungspotenziale sammeln im Hinblick auf eine mögliche erste Revision der Gemeindeordnung.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654167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37591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</a:t>
            </a:r>
          </a:p>
        </p:txBody>
      </p:sp>
      <p:pic>
        <p:nvPicPr>
          <p:cNvPr id="1030" name="Picture 6" descr="Entschädigung für Unternehmen bei coronabedingter Schließ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4" y="2351172"/>
            <a:ext cx="8291596" cy="37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15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5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20100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Anstoss der neuen Entschädigungsverordnung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Umsetzung der Einheitsgemeinde 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heute noch gültige GV-Beschluss ist aus dem </a:t>
            </a:r>
            <a:r>
              <a:rPr lang="de-CH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 </a:t>
            </a:r>
            <a:r>
              <a:rPr lang="de-CH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endParaRPr lang="de-CH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Leitgedanken</a:t>
            </a: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Miliztauglichkeit im Fokus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 vs. Lohn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Stärkung des direktdemokratischen Elements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Einfach bleiben</a:t>
            </a:r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7559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5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20100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Kernelemente der neuen Entschädigungsverordnung </a:t>
            </a:r>
            <a:endParaRPr lang="de-CH" sz="21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 Entschädigung und nicht mehr Besoldungsklasse </a:t>
            </a:r>
            <a:b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(wird dem Milizgedanken eher gerecht</a:t>
            </a:r>
            <a:r>
              <a:rPr lang="de-CH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de-CH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Erhöhungen der Entschädigungen im Bereich von +/- 7 % (Ausnahme Schulpräsident, Schulpflege</a:t>
            </a:r>
            <a:r>
              <a:rPr lang="de-CH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de-CH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Sozialbehörde und RPK erhalten eine Infrastrukturpauschale </a:t>
            </a:r>
            <a:b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Fr. 500.– pro </a:t>
            </a:r>
            <a:r>
              <a:rPr lang="de-CH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Jahr.</a:t>
            </a:r>
            <a:endParaRPr lang="de-CH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 der vom GR nominierten Kommissionen ist neu Fr. 62.– pro Stunde (vorher Fr. 36.– pro Stunde</a:t>
            </a:r>
            <a:r>
              <a:rPr lang="de-CH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de-CH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Klare Regelungen bei Abwesenheit, Stellvertretungen, etc.</a:t>
            </a:r>
          </a:p>
          <a:p>
            <a:pPr indent="-2540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Gesamtkosten der beantragten Anpassungen (inkl. Lohnnebenkosten) liegen bei ca. Fr. 40'000</a:t>
            </a:r>
            <a:r>
              <a:rPr lang="de-CH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.–.</a:t>
            </a:r>
            <a:endParaRPr lang="de-CH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285750">
              <a:buFontTx/>
              <a:buChar char="-"/>
            </a:pPr>
            <a:endParaRPr lang="de-CH" sz="1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28600" indent="0">
              <a:buNone/>
            </a:pPr>
            <a:r>
              <a:rPr lang="de-DE" sz="1200" dirty="0"/>
              <a:t>	</a:t>
            </a:r>
          </a:p>
          <a:p>
            <a:pPr marL="0" indent="0">
              <a:spcBef>
                <a:spcPts val="0"/>
              </a:spcBef>
              <a:buNone/>
              <a:tabLst>
                <a:tab pos="2873375" algn="l"/>
                <a:tab pos="6459538" algn="l"/>
                <a:tab pos="6911975" algn="dec"/>
                <a:tab pos="7897813" algn="dec"/>
              </a:tabLst>
              <a:defRPr/>
            </a:pPr>
            <a:r>
              <a:rPr lang="de-DE" sz="2000" dirty="0"/>
              <a:t/>
            </a:r>
            <a:br>
              <a:rPr lang="de-DE" sz="2000" dirty="0"/>
            </a:br>
            <a:endParaRPr lang="de-CH" sz="2000" dirty="0"/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3521212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58" y="620688"/>
            <a:ext cx="5871026" cy="504056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5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2B08A5C-54EC-127E-6750-D74D96CE5AB4}"/>
              </a:ext>
            </a:extLst>
          </p:cNvPr>
          <p:cNvSpPr txBox="1"/>
          <p:nvPr/>
        </p:nvSpPr>
        <p:spPr>
          <a:xfrm>
            <a:off x="719650" y="1459188"/>
            <a:ext cx="7213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Entschädigungen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0" y="2251455"/>
            <a:ext cx="8715911" cy="34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372" y="1556792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Bauabrechnung Sportplatz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endParaRPr lang="de-CH" dirty="0"/>
          </a:p>
        </p:txBody>
      </p:sp>
      <p:pic>
        <p:nvPicPr>
          <p:cNvPr id="1026" name="Picture 2" descr="Sportplatz Neue Glattwis - Stadion in Fälla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04864"/>
            <a:ext cx="7200800" cy="40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</p:spTree>
    <p:extLst>
      <p:ext uri="{BB962C8B-B14F-4D97-AF65-F5344CB8AC3E}">
        <p14:creationId xmlns:p14="http://schemas.microsoft.com/office/powerpoint/2010/main" val="3358730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5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74161"/>
              </p:ext>
            </p:extLst>
          </p:nvPr>
        </p:nvGraphicFramePr>
        <p:xfrm>
          <a:off x="884548" y="2492896"/>
          <a:ext cx="8352928" cy="38781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76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Entschädigung </a:t>
                      </a:r>
                      <a:b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bisher  </a:t>
                      </a:r>
                      <a:b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(indexiert)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Entschädigung bisher x Anzahl Mitglieder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Entschädigung neu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Entschädigung neu x Anzahl Mitglieder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23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Präsidium</a:t>
                      </a:r>
                      <a:r>
                        <a:rPr lang="de-CH" sz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Gemeinderat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50'140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50'140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Mitglied Gemeinderat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34'900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209'400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Präsidium Schulpflege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40'719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40'719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Mitglied Schulpflege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30'427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121'708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Präsidium RPK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8'725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8'725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9'500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9'500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Aktuar/in RPK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6'515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6'515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Mitglied RPK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4'564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13'692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Mitglied Sozialbehörde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4'564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18'256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20'000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60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Kosten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469'155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501'600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04528" y="148478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Anpassung Entschädigungen: rund 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CHF</a:t>
            </a:r>
          </a:p>
          <a:p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Finanzielle Folgen (inkl. Lohnnebenkosten): ca. 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 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CHF</a:t>
            </a:r>
          </a:p>
        </p:txBody>
      </p:sp>
    </p:spTree>
    <p:extLst>
      <p:ext uri="{BB962C8B-B14F-4D97-AF65-F5344CB8AC3E}">
        <p14:creationId xmlns:p14="http://schemas.microsoft.com/office/powerpoint/2010/main" val="2038628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66234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Traktandum 5</a:t>
            </a:r>
            <a:endParaRPr lang="de-CH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20100" cy="467997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873375" algn="l"/>
                <a:tab pos="6096000" algn="l"/>
                <a:tab pos="8162925" algn="dec"/>
              </a:tabLst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Fazit </a:t>
            </a:r>
            <a:endParaRPr lang="de-CH" sz="24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71463" indent="-271463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Fällanden konnte Behörden und Kommissionen immer besetzen, wobei die </a:t>
            </a:r>
            <a:r>
              <a:rPr lang="de-CH" sz="1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schweizweit </a:t>
            </a:r>
            <a:r>
              <a:rPr lang="de-CH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zunehmende Schwierigkeit in der Besetzung von Milizämtern auch in Fällanden spürbar ist.</a:t>
            </a:r>
          </a:p>
          <a:p>
            <a:pPr marL="271463" indent="-271463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Die neue Entschädigungsverordnung folgt den Prinzipien des Lebens des Milizgedankens sowie dem Prinzip der Einfachheit. </a:t>
            </a:r>
          </a:p>
          <a:p>
            <a:pPr marL="271463" indent="-271463">
              <a:lnSpc>
                <a:spcPct val="112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Sie stärkt den direktdemokratischen Gedanken, werden doch damit Regeln, die bis anhin in GR-Beschlüssen festgelegt wurden, neu in der Entschädigungsverordnung festgelegt (Spesen, Sitzungsgelder, Weiterbildung, etc</a:t>
            </a:r>
            <a:r>
              <a:rPr lang="de-CH" sz="18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.).</a:t>
            </a:r>
            <a:r>
              <a:rPr lang="de-DE" sz="1200" dirty="0"/>
              <a:t>	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  <a:tabLst>
                <a:tab pos="2873375" algn="l"/>
                <a:tab pos="6459538" algn="l"/>
                <a:tab pos="6911975" algn="dec"/>
                <a:tab pos="7897813" algn="dec"/>
              </a:tabLst>
              <a:defRPr/>
            </a:pPr>
            <a:endParaRPr lang="de-CH" sz="2000" dirty="0"/>
          </a:p>
          <a:p>
            <a:pPr marL="0" indent="0">
              <a:lnSpc>
                <a:spcPct val="90000"/>
              </a:lnSpc>
              <a:defRPr/>
            </a:pP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2024958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Totalrevision der Entschädigungsverordnung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74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Totalrevision der Entschädigungsverordnung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20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</a:t>
            </a:r>
          </a:p>
        </p:txBody>
      </p:sp>
      <p:pic>
        <p:nvPicPr>
          <p:cNvPr id="1030" name="Picture 6" descr="Entschädigung für Unternehmen bei coronabedingter Schließ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419905"/>
            <a:ext cx="8010351" cy="36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28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  <a:endParaRPr lang="de-DE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31951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</a:t>
            </a:r>
            <a:endParaRPr lang="de-CH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7"/>
            <a:ext cx="5616624" cy="3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3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Rechtliche Rahmenbedingungen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Gebühren dürfen höchstens kostendeckend sein.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Kosten werden nach dem Verursacherprinzip den Verursacherinnen und Verursacher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überbunden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71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Wesentliche Inhalte der Totalrevision</a:t>
            </a:r>
          </a:p>
          <a:p>
            <a:pPr marL="0" indent="0">
              <a:lnSpc>
                <a:spcPct val="112000"/>
              </a:lnSpc>
              <a:buNone/>
            </a:pPr>
            <a:endParaRPr lang="de-CH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Vereinheitlichung und Präzisierung der Begrifflichkeiten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endPara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Benutzungsgebühren für kommunale Einrichtungen</a:t>
            </a: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 sind auch die mietbaren Infrastrukturen der Schule enthalten.</a:t>
            </a:r>
          </a:p>
          <a:p>
            <a:pPr marL="0" indent="0">
              <a:lnSpc>
                <a:spcPct val="112000"/>
              </a:lnSpc>
              <a:buNone/>
            </a:pP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21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Abfallwesen</a:t>
            </a: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Zuge der Überarbeitung des Abfallreglements muss die Gebührenverordnung den neuen Gegebenheiten angepasst werden.</a:t>
            </a:r>
          </a:p>
          <a:p>
            <a:pPr>
              <a:buFontTx/>
              <a:buChar char="-"/>
            </a:pPr>
            <a:endPara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Schulwesen</a:t>
            </a: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Rahmen der Einheitsgemeinde wird die Gebühren-verordnung der Schule in diejenige der Gemeinde integriert.</a:t>
            </a:r>
          </a:p>
          <a:p>
            <a:pPr>
              <a:lnSpc>
                <a:spcPct val="112000"/>
              </a:lnSpc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Gebühren, die im Volksschulgesetz (VSG) geregelt sind, und Dienstleistungen, für die keine Gebühren mehr erhoben werden, sind in der neuen Verordnung nicht mehr aufgeführt.</a:t>
            </a:r>
          </a:p>
          <a:p>
            <a:pPr marL="0" indent="0">
              <a:buNone/>
            </a:pP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2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64138" y="1412776"/>
            <a:ext cx="8697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Vergleich Kreditbewilligung – Abrechnung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97911"/>
              </p:ext>
            </p:extLst>
          </p:nvPr>
        </p:nvGraphicFramePr>
        <p:xfrm>
          <a:off x="742950" y="2420888"/>
          <a:ext cx="8420100" cy="1899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5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Kostenvor-anschlag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Abrechnung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Differenz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Ausführungskredit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3'592'000.00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2'971'020.28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-620'979.72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Projektierungskredit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270'000.00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-270'000.00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Sportplatz </a:t>
                      </a:r>
                      <a:r>
                        <a:rPr lang="de-CH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Glattwis</a:t>
                      </a:r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3'862'000.00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2'971'020.28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-890'979.72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55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Totalrevision der Gebührenverordnung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10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Totalrevision der Gebührenverordnung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8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</a:t>
            </a:r>
            <a:endParaRPr lang="de-CH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204864"/>
            <a:ext cx="6048672" cy="40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461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556792"/>
            <a:ext cx="8420100" cy="4467771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Kommunaler Mehrwertausgleich</a:t>
            </a:r>
          </a:p>
          <a:p>
            <a:pPr marL="0" indent="0">
              <a:buNone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" y="2276872"/>
            <a:ext cx="9129464" cy="32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46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 der Mehrwertabgabe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Ein-, Auf- und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Umzonungen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vermehrt sich oft der Grundstückwert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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eidgenössische Raumplanungsgesetz verlangt, dass in diesen Fällen ein Mehrwertausgleich erfolgt.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Einzonung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einer Nicht-Bauzone in eine Bauzone erhebt der Kanton eine Mehrwertabgabe von 20 % des Mehrwerts.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einer Auf- und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Umzonung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kann die Gemeinde einen kommunalen Mehrwertausgleich erheben.</a:t>
            </a:r>
          </a:p>
        </p:txBody>
      </p:sp>
    </p:spTree>
    <p:extLst>
      <p:ext uri="{BB962C8B-B14F-4D97-AF65-F5344CB8AC3E}">
        <p14:creationId xmlns:p14="http://schemas.microsoft.com/office/powerpoint/2010/main" val="1917542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Eckpunkte der Mehrwertabgabe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 legt eine Freifläche von 1'200 m² fest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für kleinere Grundstücke muss keine Mehrwertabgabe geleistet werden (sofern der Mehrwert weniger als </a:t>
            </a:r>
            <a:b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Fr. 250'000.– beträgt).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 hat einen Abgabesatz von 40 % festgelegt, angewendet auf den um Fr. 100'000.– reduzierten Mehrwert.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Geringfügige bauliche Massnahmen (&lt;100 m²) lösen die Fälligkeit der Mehrwertabgabe nicht aus.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zukünftig anfallenden Mehrwertabgaben können als Teil der Aufwendungen vom Grundstückgewinn abgezogen werden.</a:t>
            </a:r>
          </a:p>
        </p:txBody>
      </p:sp>
    </p:spTree>
    <p:extLst>
      <p:ext uri="{BB962C8B-B14F-4D97-AF65-F5344CB8AC3E}">
        <p14:creationId xmlns:p14="http://schemas.microsoft.com/office/powerpoint/2010/main" val="392194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4255002" y="-1"/>
            <a:ext cx="56509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05608"/>
              </p:ext>
            </p:extLst>
          </p:nvPr>
        </p:nvGraphicFramePr>
        <p:xfrm>
          <a:off x="776536" y="1260016"/>
          <a:ext cx="2736304" cy="548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rbeitsblatt" r:id="rId4" imgW="3857625" imgH="8581930" progId="Excel.Sheet.12">
                  <p:embed/>
                </p:oleObj>
              </mc:Choice>
              <mc:Fallback>
                <p:oleObj name="Arbeitsblatt" r:id="rId4" imgW="3857625" imgH="858193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6" y="1260016"/>
                        <a:ext cx="2736304" cy="5481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4664968" y="1340768"/>
            <a:ext cx="3600400" cy="5081288"/>
            <a:chOff x="0" y="-1"/>
            <a:chExt cx="3919855" cy="5971238"/>
          </a:xfrm>
        </p:grpSpPr>
        <p:grpSp>
          <p:nvGrpSpPr>
            <p:cNvPr id="7" name="Gruppieren 6"/>
            <p:cNvGrpSpPr/>
            <p:nvPr/>
          </p:nvGrpSpPr>
          <p:grpSpPr>
            <a:xfrm>
              <a:off x="7951" y="-1"/>
              <a:ext cx="3700891" cy="5611490"/>
              <a:chOff x="0" y="0"/>
              <a:chExt cx="3752323" cy="5840035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3" y="4727275"/>
                <a:ext cx="2038350" cy="30480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7"/>
              <a:stretch/>
            </p:blipFill>
            <p:spPr bwMode="auto">
              <a:xfrm>
                <a:off x="0" y="4968815"/>
                <a:ext cx="2705100" cy="87122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3" y="0"/>
                <a:ext cx="3735070" cy="4781550"/>
              </a:xfrm>
              <a:prstGeom prst="rect">
                <a:avLst/>
              </a:prstGeom>
            </p:spPr>
          </p:pic>
        </p:grpSp>
        <p:sp>
          <p:nvSpPr>
            <p:cNvPr id="8" name="Textfeld 5"/>
            <p:cNvSpPr txBox="1"/>
            <p:nvPr/>
          </p:nvSpPr>
          <p:spPr>
            <a:xfrm>
              <a:off x="0" y="5677232"/>
              <a:ext cx="3919855" cy="2940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CH" sz="9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Quelle GIS-Browser Kanton Zürich, Stand 15. Mai 2022</a:t>
              </a:r>
              <a:endParaRPr lang="de-CH" sz="10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581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84784"/>
            <a:ext cx="8420100" cy="4467225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Teilrevision der BZO (Ergänzung):</a:t>
            </a:r>
          </a:p>
          <a:p>
            <a:pPr marL="0" indent="0">
              <a:lnSpc>
                <a:spcPct val="112000"/>
              </a:lnSpc>
              <a:buNone/>
            </a:pPr>
            <a:endPara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41a Erhebung einer Mehrwertabgabe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de-CH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Planungsvorteilen, die durch Auf- oder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Umzonungen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entstehen, wird eine Mehrwertabgabe im Sinne von § 19 des Mehrwertausgleichsgesetzes (MAG) erhoben.</a:t>
            </a:r>
          </a:p>
          <a:p>
            <a:pPr marL="0" indent="0">
              <a:lnSpc>
                <a:spcPct val="112000"/>
              </a:lnSpc>
              <a:buNone/>
            </a:pPr>
            <a:r>
              <a:rPr lang="de-CH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Freifläche gemäss § 19 Abs. 2 MAG beträgt 1'200 m</a:t>
            </a:r>
            <a:r>
              <a:rPr lang="de-CH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12000"/>
              </a:lnSpc>
              <a:buNone/>
            </a:pPr>
            <a:r>
              <a:rPr lang="de-CH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Mehrwertabgabe beträgt 40 % des um Fr. 100'000.– gekürzten Mehrwerts.</a:t>
            </a:r>
          </a:p>
          <a:p>
            <a:pPr marL="0" indent="0">
              <a:lnSpc>
                <a:spcPct val="1120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41b Verwendung der Mehrwertabgabe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Erträge aus den Mehrwertabgaben fliessen in den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kommu-nalen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Mehrwertausgleichsfonds und werden nach Massgabe der Verordnung über den kommunalen Mehrwertausgleichsfonds verwendet.</a:t>
            </a:r>
          </a:p>
        </p:txBody>
      </p:sp>
    </p:spTree>
    <p:extLst>
      <p:ext uri="{BB962C8B-B14F-4D97-AF65-F5344CB8AC3E}">
        <p14:creationId xmlns:p14="http://schemas.microsoft.com/office/powerpoint/2010/main" val="1255593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Teilrevision der BZO zur Einführung des kommunalen Mehrwertausgleichs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3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Begründung der Abweichung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Kostenvoranschlag des Ausführungskredits umfasste die Gesamtkosten inklusive Projektierungskosten.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Aufträge für die Arbeiten an den Spielfeldern und der Umgebung konnten deutlich günstiger vergeben werden.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Aufwandposition Altlasten musste nicht ausgeschöpft werden, da weniger Bodenmaterial abgeführt werden musste, welches auch nicht stark belastet war.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wurde auf eine schlichte und kostengünstige Umsetzung geachtet, wobei weder beim Umfang noch der Qualität Abstriche gemacht wurden.</a:t>
            </a:r>
          </a:p>
        </p:txBody>
      </p:sp>
    </p:spTree>
    <p:extLst>
      <p:ext uri="{BB962C8B-B14F-4D97-AF65-F5344CB8AC3E}">
        <p14:creationId xmlns:p14="http://schemas.microsoft.com/office/powerpoint/2010/main" val="3204064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Teilrevision der BZO zur Einführung des kommunalen Mehrwertausgleichs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559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Kommunaler Mehrwertausgleich</a:t>
            </a:r>
          </a:p>
          <a:p>
            <a:pPr marL="0" indent="0">
              <a:buNone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" y="2276872"/>
            <a:ext cx="9129464" cy="32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6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8757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Mehrwertausgleichsfonds</a:t>
            </a:r>
          </a:p>
        </p:txBody>
      </p:sp>
      <p:pic>
        <p:nvPicPr>
          <p:cNvPr id="2052" name="Picture 4" descr="Fonds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2663867"/>
            <a:ext cx="3463751" cy="34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uro-Franken-Kurs noch gut 1.04 – Richtung Parität – und doch ganz anders |  Tages-Anze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4" y="2742877"/>
            <a:ext cx="4956175" cy="33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12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Zweck der Verordnung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Verordnung regelt die Verwaltung und Verwendung der Fondsmittel sowie das Verfahren für die Ausrichtung von Beiträgen.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Mehrwertausgleichsfonds steht ein Instrument zur qualitativen Steuerung der Siedlungsentwicklung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3674188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556792"/>
            <a:ext cx="8420100" cy="4467225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Verwendungszweck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Fondseinnahmen dürfen nicht in den allgemeinen Gemeindehaushalt fliessen.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Erträge dürfen ausschliesslich für kommunale Mass-nahmen der Raumplanung gemäss § 23 MAG und § 42 MAV verwendet werden.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Betrieb und Unterhalt oder andere Massnahmen, die auf anderer Rechtsgrundlage finanziert werden, werden keine Beiträge entrichtet.</a:t>
            </a:r>
          </a:p>
        </p:txBody>
      </p:sp>
    </p:spTree>
    <p:extLst>
      <p:ext uri="{BB962C8B-B14F-4D97-AF65-F5344CB8AC3E}">
        <p14:creationId xmlns:p14="http://schemas.microsoft.com/office/powerpoint/2010/main" val="3767362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484784"/>
            <a:ext cx="8420100" cy="4467225"/>
          </a:xfrm>
        </p:spPr>
        <p:txBody>
          <a:bodyPr/>
          <a:lstStyle/>
          <a:p>
            <a:pPr marL="0" indent="0">
              <a:lnSpc>
                <a:spcPct val="112000"/>
              </a:lnSpc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Beiträge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Beiträge zu erhalten, muss ein entsprechendes Gesuch zur Prüfung eingereicht werden.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Gemeinderat legt die Beitragshöhe im Rahmen seiner definierten Finanzkompetenzen fest, der Fonds darf sich dabei aber nicht verschulden.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Falls im Fonds nicht ausreichende Mittel zur Verfügung stehen, wird ein Gesuch pendent gehalten, bis wieder genügend Mittel vorhanden sind.</a:t>
            </a:r>
          </a:p>
          <a:p>
            <a:pPr>
              <a:lnSpc>
                <a:spcPct val="112000"/>
              </a:lnSpc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 Beiträge bewilligt, muss innert 2 Jahren mit der Umsetzung begonnen werden, andernfalls sind die Beiträge verwirkt und es besteht die Pflicht zur Rückzahlung bereits ausbezahlter Beträge.</a:t>
            </a:r>
          </a:p>
        </p:txBody>
      </p:sp>
    </p:spTree>
    <p:extLst>
      <p:ext uri="{BB962C8B-B14F-4D97-AF65-F5344CB8AC3E}">
        <p14:creationId xmlns:p14="http://schemas.microsoft.com/office/powerpoint/2010/main" val="1250854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Verordnung über den kommunalen Mehrwertausgleichs-fonds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8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Gemeinde-versammlung die Verordnung über den kommunalen Mehrwert-ausgleichsfonds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082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Mehrwertausgleichsfonds</a:t>
            </a:r>
          </a:p>
        </p:txBody>
      </p:sp>
      <p:pic>
        <p:nvPicPr>
          <p:cNvPr id="2052" name="Picture 4" descr="Fonds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2737098"/>
            <a:ext cx="3384741" cy="33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uro-Franken-Kurs noch gut 1.04 – Richtung Parität – und doch ganz anders |  Tages-Anze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4" y="2742877"/>
            <a:ext cx="5074634" cy="33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8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Bauabrechnung des Bauprojekts Sportplatz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wird genehmigt.</a:t>
            </a:r>
          </a:p>
          <a:p>
            <a:pPr marL="0" indent="0">
              <a:buNone/>
            </a:pPr>
            <a:endParaRPr lang="de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403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1341" y="1412776"/>
            <a:ext cx="8420100" cy="4467225"/>
          </a:xfrm>
        </p:spPr>
        <p:txBody>
          <a:bodyPr/>
          <a:lstStyle/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Bauprojekt Sportplatz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Genehmigung Bauabrechnung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Politische 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2021 Schulgemeinde; Genehmigung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zum Stand Einheitsgemeinde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Entschädigungsverordnung;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Gebührenverordnung; Totalrevision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Bau- und Zonenordnung und Zonenplan; Einführung kommunaler Mehrwertausgleich; Teilrevision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Verordnung über den kommunalen Mehrwertausgleichs-fonds; Neuerlass</a:t>
            </a: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Font typeface="Frutiger LT 45 Light" pitchFamily="34" charset="0"/>
              <a:buAutoNum type="arabicPeriod"/>
            </a:pPr>
            <a:r>
              <a:rPr lang="de-DE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  <a:endParaRPr lang="de-CH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2726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</p:txBody>
      </p:sp>
      <p:pic>
        <p:nvPicPr>
          <p:cNvPr id="2052" name="Picture 4" descr="Anfrage schreiben (Brief, E-Mail): Checkliste, Tipps, Beispiele, Muster,  Vorlage - ZEITBLÜ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76872"/>
            <a:ext cx="63577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074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 nach § 17 Gemeindegesetz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 von Vreni </a:t>
            </a:r>
            <a:r>
              <a:rPr lang="de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Haldi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betreffend fachgerechte Pflege und Unterhalt der Projekte der Bienen-Initiative</a:t>
            </a:r>
          </a:p>
        </p:txBody>
      </p:sp>
    </p:spTree>
    <p:extLst>
      <p:ext uri="{BB962C8B-B14F-4D97-AF65-F5344CB8AC3E}">
        <p14:creationId xmlns:p14="http://schemas.microsoft.com/office/powerpoint/2010/main" val="1476181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8158" y="1428736"/>
            <a:ext cx="8535322" cy="5026038"/>
          </a:xfrm>
          <a:noFill/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Gegen die Beschlüsse der Gemeindeversammlung kann wegen </a:t>
            </a:r>
            <a:b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Verletzung von Vorschriften über die politischen Rechte und deren Ausübung (insbesondere der Verfahrensvorschriften)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innert 5 Tagen ab Publikation 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schriftlich Rekurs in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Stimmrechtssachen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(§ 19 Abs. 1 </a:t>
            </a:r>
            <a:r>
              <a:rPr lang="de-CH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 VRG) erhoben werden. Der Rekurs gegen die Verletzung von Verfahrensvorschriften in der Gemeindeversammlung setzt voraus, dass diese an der Versammlung von irgendeiner stimmberechtigten Person gerügt worden ist (§ 21a Abs. 2 VRG).</a:t>
            </a:r>
          </a:p>
          <a:p>
            <a:pPr>
              <a:lnSpc>
                <a:spcPct val="112000"/>
              </a:lnSpc>
              <a:spcBef>
                <a:spcPts val="1200"/>
              </a:spcBef>
              <a:buFont typeface="Verdana" panose="020B0604030504040204" pitchFamily="34" charset="0"/>
              <a:buChar char="–"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Weiteren kann gegen die Beschlüsse wegen Rechtsverletzungen, unrichtiger oder ungenügender Feststellung des Sachverhalts sowie Unangemessenheit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innert 30 Tagen ab Publikation 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schriftlich Rekurs erhoben werden (§ 19 Abs. 1 VRG i. V. m. § 20 Abs. 1 VRG). 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  <a:defRPr/>
            </a:pPr>
            <a:endPara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Rekurs ist zu begründen und schriftlich und im Doppel beim Bezirksrat Uster, Amtsstrasse 3 in 8610 Uster, einzureichen.</a:t>
            </a:r>
          </a:p>
        </p:txBody>
      </p:sp>
    </p:spTree>
    <p:extLst>
      <p:ext uri="{BB962C8B-B14F-4D97-AF65-F5344CB8AC3E}">
        <p14:creationId xmlns:p14="http://schemas.microsoft.com/office/powerpoint/2010/main" val="4134431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Besten Dank...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...für Ihre Aufmerksamkeit!</a:t>
            </a: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12" y="2636912"/>
            <a:ext cx="4736976" cy="3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Gemeindeversammlung die Bauabrechnung zur Annahme. </a:t>
            </a:r>
            <a:endParaRPr lang="de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2950" y="1556792"/>
            <a:ext cx="8420100" cy="4467225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Bauabrechnung Sportplatz </a:t>
            </a:r>
            <a:r>
              <a:rPr lang="de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Glattwis</a:t>
            </a:r>
            <a:endParaRPr lang="de-CH" dirty="0"/>
          </a:p>
        </p:txBody>
      </p:sp>
      <p:pic>
        <p:nvPicPr>
          <p:cNvPr id="1026" name="Picture 2" descr="Sportplatz Neue Glattwis - Stadion in Fälla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99553"/>
            <a:ext cx="7128792" cy="4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</p:spTree>
    <p:extLst>
      <p:ext uri="{BB962C8B-B14F-4D97-AF65-F5344CB8AC3E}">
        <p14:creationId xmlns:p14="http://schemas.microsoft.com/office/powerpoint/2010/main" val="51738964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Frutiger LT 45 Light"/>
        <a:ea typeface=""/>
        <a:cs typeface=""/>
      </a:majorFont>
      <a:minorFont>
        <a:latin typeface="Frutiger LT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Frutiger LT 45 Light"/>
      <a:ea typeface=""/>
      <a:cs typeface=""/>
    </a:majorFont>
    <a:minorFont>
      <a:latin typeface="Frutiger LT 45 Light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Frutiger LT 45 Light"/>
      <a:ea typeface=""/>
      <a:cs typeface=""/>
    </a:majorFont>
    <a:minorFont>
      <a:latin typeface="Frutiger LT 45 Light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Office PowerPoint</Application>
  <PresentationFormat>A4-Papier (210x297 mm)</PresentationFormat>
  <Paragraphs>478</Paragraphs>
  <Slides>74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84" baseType="lpstr">
      <vt:lpstr>Arial</vt:lpstr>
      <vt:lpstr>Calibri</vt:lpstr>
      <vt:lpstr>Frutiger LT 45 Light</vt:lpstr>
      <vt:lpstr>Symbol</vt:lpstr>
      <vt:lpstr>Times New Roman</vt:lpstr>
      <vt:lpstr>Verdana</vt:lpstr>
      <vt:lpstr>Wingdings</vt:lpstr>
      <vt:lpstr>Standarddesign</vt:lpstr>
      <vt:lpstr>Benutzerdefiniertes Design</vt:lpstr>
      <vt:lpstr>Arbeitsblatt</vt:lpstr>
      <vt:lpstr>PowerPoint-Präsentation</vt:lpstr>
      <vt:lpstr>Traktanden</vt:lpstr>
      <vt:lpstr>Traktanden</vt:lpstr>
      <vt:lpstr>Traktandum 1</vt:lpstr>
      <vt:lpstr>Traktandum 1</vt:lpstr>
      <vt:lpstr>Traktandum 1</vt:lpstr>
      <vt:lpstr>Traktandum 1</vt:lpstr>
      <vt:lpstr>Traktandum 1</vt:lpstr>
      <vt:lpstr>Traktandum 1</vt:lpstr>
      <vt:lpstr>Traktanden</vt:lpstr>
      <vt:lpstr>Traktandum 2</vt:lpstr>
      <vt:lpstr>Traktandum 2</vt:lpstr>
      <vt:lpstr>Traktandum 2</vt:lpstr>
      <vt:lpstr>Traktandum 2</vt:lpstr>
      <vt:lpstr>Traktandum 2</vt:lpstr>
      <vt:lpstr>Traktandum 2</vt:lpstr>
      <vt:lpstr>Traktandum 2</vt:lpstr>
      <vt:lpstr>Traktandum 2</vt:lpstr>
      <vt:lpstr>Traktandum 2</vt:lpstr>
      <vt:lpstr>Traktandum 2</vt:lpstr>
      <vt:lpstr>Traktanden</vt:lpstr>
      <vt:lpstr>Traktandum 3</vt:lpstr>
      <vt:lpstr>Traktandum 3</vt:lpstr>
      <vt:lpstr>Traktandum 3</vt:lpstr>
      <vt:lpstr>Traktandum 3</vt:lpstr>
      <vt:lpstr>Traktandum 3</vt:lpstr>
      <vt:lpstr>Traktandum 3</vt:lpstr>
      <vt:lpstr>Traktandum 3</vt:lpstr>
      <vt:lpstr>Traktandum 3</vt:lpstr>
      <vt:lpstr>Traktanden</vt:lpstr>
      <vt:lpstr>Traktandum 4 </vt:lpstr>
      <vt:lpstr>Traktandum 4</vt:lpstr>
      <vt:lpstr>Traktandum 4</vt:lpstr>
      <vt:lpstr>Traktandum 4</vt:lpstr>
      <vt:lpstr>Traktanden</vt:lpstr>
      <vt:lpstr>Traktandum 4</vt:lpstr>
      <vt:lpstr>Traktandum 5</vt:lpstr>
      <vt:lpstr>Traktandum 5</vt:lpstr>
      <vt:lpstr>Traktandum 5</vt:lpstr>
      <vt:lpstr>Traktandum 5</vt:lpstr>
      <vt:lpstr>Traktandum 5</vt:lpstr>
      <vt:lpstr>Traktandum 5</vt:lpstr>
      <vt:lpstr>Traktandum 5</vt:lpstr>
      <vt:lpstr>Traktandum 5</vt:lpstr>
      <vt:lpstr>Traktanden</vt:lpstr>
      <vt:lpstr>Traktandum 6</vt:lpstr>
      <vt:lpstr>Traktandum 6</vt:lpstr>
      <vt:lpstr>Traktandum 6</vt:lpstr>
      <vt:lpstr>Traktandum 6</vt:lpstr>
      <vt:lpstr>Traktandum 6</vt:lpstr>
      <vt:lpstr>Traktandum 6</vt:lpstr>
      <vt:lpstr>Traktandum 6</vt:lpstr>
      <vt:lpstr>Traktanden</vt:lpstr>
      <vt:lpstr>Traktandum 7</vt:lpstr>
      <vt:lpstr>Traktandum 7</vt:lpstr>
      <vt:lpstr>Traktandum 7</vt:lpstr>
      <vt:lpstr>Traktandum 7</vt:lpstr>
      <vt:lpstr>Traktandum 7</vt:lpstr>
      <vt:lpstr>Traktandum 7</vt:lpstr>
      <vt:lpstr>Traktandum 7</vt:lpstr>
      <vt:lpstr>Traktandum 7</vt:lpstr>
      <vt:lpstr>Traktanden</vt:lpstr>
      <vt:lpstr>Traktandum 8</vt:lpstr>
      <vt:lpstr>Traktandum 8</vt:lpstr>
      <vt:lpstr>Traktandum 8</vt:lpstr>
      <vt:lpstr>Traktandum 8</vt:lpstr>
      <vt:lpstr>Traktandum 8</vt:lpstr>
      <vt:lpstr>Traktandum 8</vt:lpstr>
      <vt:lpstr>Traktandum 8</vt:lpstr>
      <vt:lpstr>Traktanden</vt:lpstr>
      <vt:lpstr>Traktandum 9</vt:lpstr>
      <vt:lpstr>Traktandum 9</vt:lpstr>
      <vt:lpstr>Rechtsmittel</vt:lpstr>
      <vt:lpstr>Besten Dank...</vt:lpstr>
    </vt:vector>
  </TitlesOfParts>
  <Company>Fällanden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Gemeindeverwaltung</dc:creator>
  <cp:lastModifiedBy>Frick Brigit</cp:lastModifiedBy>
  <cp:revision>1146</cp:revision>
  <cp:lastPrinted>2022-05-17T08:44:59Z</cp:lastPrinted>
  <dcterms:created xsi:type="dcterms:W3CDTF">2002-08-06T09:35:03Z</dcterms:created>
  <dcterms:modified xsi:type="dcterms:W3CDTF">2022-06-13T12:10:39Z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</mso:documentControls>
    </mso:qat>
  </mso:ribbon>
</mso:customUI>
</file>